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77" r:id="rId2"/>
    <p:sldId id="268" r:id="rId3"/>
    <p:sldId id="259" r:id="rId4"/>
    <p:sldId id="278" r:id="rId5"/>
    <p:sldId id="261" r:id="rId6"/>
    <p:sldId id="269" r:id="rId7"/>
    <p:sldId id="274" r:id="rId8"/>
    <p:sldId id="275" r:id="rId9"/>
    <p:sldId id="270" r:id="rId10"/>
    <p:sldId id="271" r:id="rId11"/>
    <p:sldId id="272" r:id="rId12"/>
    <p:sldId id="263" r:id="rId13"/>
    <p:sldId id="276" r:id="rId14"/>
    <p:sldId id="273" r:id="rId15"/>
    <p:sldId id="264" r:id="rId16"/>
    <p:sldId id="267" r:id="rId17"/>
    <p:sldId id="279" r:id="rId1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4660"/>
  </p:normalViewPr>
  <p:slideViewPr>
    <p:cSldViewPr>
      <p:cViewPr varScale="1">
        <p:scale>
          <a:sx n="84" d="100"/>
          <a:sy n="84" d="100"/>
        </p:scale>
        <p:origin x="-1258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83901-4D19-4ECF-A6C4-71F4CB278A4F}" type="datetimeFigureOut">
              <a:rPr lang="sv-SE" smtClean="0"/>
              <a:t>2017-05-31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DBF6CF-C065-444F-B0EC-9C384E6264D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6206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BF6CF-C065-444F-B0EC-9C384E6264D7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3421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Ra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pic>
        <p:nvPicPr>
          <p:cNvPr id="20" name="Bildobjekt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440" y="620688"/>
            <a:ext cx="1512168" cy="1271012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8" y="5959844"/>
            <a:ext cx="565021" cy="54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59844"/>
            <a:ext cx="576064" cy="5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76672"/>
            <a:ext cx="1512168" cy="1271012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8" y="5959844"/>
            <a:ext cx="565021" cy="54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59844"/>
            <a:ext cx="576064" cy="5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ktangel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ktangel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8" y="5959844"/>
            <a:ext cx="565021" cy="54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59844"/>
            <a:ext cx="576064" cy="5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Ra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latshållare för innehåll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sv-SE"/>
          </a:p>
        </p:txBody>
      </p:sp>
      <p:sp>
        <p:nvSpPr>
          <p:cNvPr id="15" name="Ra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Platshållare för innehåll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6" name="Platshållare för innehåll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25" name="Ellip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3" name="Rubrik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ktangel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ktangel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ktangel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latshållare för innehåll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0" name="Ellip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1" name="Rektangel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ktangel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ktangel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22" name="Rektangel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ktangel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ktangel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ktangel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ktangel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CF3F292-8651-452A-AED8-43C3ED82095F}" type="datetimeFigureOut">
              <a:rPr lang="sv-SE" smtClean="0"/>
              <a:pPr/>
              <a:t>2017-05-31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sv-SE"/>
          </a:p>
        </p:txBody>
      </p:sp>
      <p:sp>
        <p:nvSpPr>
          <p:cNvPr id="8" name="Rektangel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4F3DF21-B549-4EBD-89F0-833B1CA6D26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668" y="5959844"/>
            <a:ext cx="565021" cy="54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959844"/>
            <a:ext cx="576064" cy="5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5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8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err="1" smtClean="0"/>
              <a:t>Engaging</a:t>
            </a:r>
            <a:r>
              <a:rPr lang="sv-SE" dirty="0" smtClean="0"/>
              <a:t>, co-</a:t>
            </a:r>
            <a:r>
              <a:rPr lang="sv-SE" dirty="0" err="1" smtClean="0"/>
              <a:t>creating</a:t>
            </a:r>
            <a:r>
              <a:rPr lang="sv-SE" dirty="0" smtClean="0"/>
              <a:t> and </a:t>
            </a:r>
            <a:r>
              <a:rPr lang="sv-SE" dirty="0" err="1" smtClean="0"/>
              <a:t>fostering</a:t>
            </a:r>
            <a:r>
              <a:rPr lang="sv-SE" dirty="0" smtClean="0"/>
              <a:t> innovation</a:t>
            </a:r>
            <a:endParaRPr lang="sv-SE" dirty="0"/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CLLD in Sweden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3324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err="1" smtClean="0"/>
              <a:t>Ztella</a:t>
            </a:r>
            <a:r>
              <a:rPr lang="sv-SE" dirty="0" smtClean="0"/>
              <a:t> – </a:t>
            </a:r>
            <a:r>
              <a:rPr lang="sv-SE" dirty="0" err="1" smtClean="0"/>
              <a:t>young</a:t>
            </a:r>
            <a:r>
              <a:rPr lang="sv-SE" dirty="0" smtClean="0"/>
              <a:t> </a:t>
            </a:r>
            <a:r>
              <a:rPr lang="sv-SE" dirty="0" err="1" smtClean="0"/>
              <a:t>news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4" name="Platshållare för innehåll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970782" cy="970782"/>
          </a:xfrm>
          <a:prstGeom prst="rect">
            <a:avLst/>
          </a:prstGeom>
        </p:spPr>
      </p:pic>
      <p:pic>
        <p:nvPicPr>
          <p:cNvPr id="4098" name="Picture 2" descr="Image may contain: 2 people, people standing, camera, beard and out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8235413" cy="287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may contain: tex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8" y="116632"/>
            <a:ext cx="1187220" cy="118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scontent.fbru1-1.fna.fbcdn.net/v/t1.0-1/p320x320/18222040_214459925711783_2886120027198638457_n.jpg?oh=178c89f20c97c6147fcf7caf29aef6ca&amp;oe=59ADF6C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56528"/>
            <a:ext cx="1179021" cy="117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8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tshållare för innehåll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970782" cy="970782"/>
          </a:xfrm>
          <a:prstGeom prst="rect">
            <a:avLst/>
          </a:prstGeom>
        </p:spPr>
      </p:pic>
      <p:pic>
        <p:nvPicPr>
          <p:cNvPr id="6" name="Platshållare för innehåll 5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852936"/>
            <a:ext cx="4763193" cy="3574473"/>
          </a:xfrm>
          <a:prstGeom prst="rect">
            <a:avLst/>
          </a:prstGeom>
        </p:spPr>
      </p:pic>
      <p:pic>
        <p:nvPicPr>
          <p:cNvPr id="3074" name="Picture 2" descr="Västerhavsvecka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64"/>
          <a:stretch/>
        </p:blipFill>
        <p:spPr bwMode="auto">
          <a:xfrm>
            <a:off x="323528" y="1584865"/>
            <a:ext cx="6294213" cy="20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/>
          <p:cNvSpPr/>
          <p:nvPr/>
        </p:nvSpPr>
        <p:spPr>
          <a:xfrm>
            <a:off x="3191617" y="404664"/>
            <a:ext cx="26068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2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Westseaweek</a:t>
            </a:r>
            <a:endParaRPr lang="sv-SE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8" name="Picture 2" descr="Image may contain: tex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77072"/>
            <a:ext cx="1187220" cy="118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29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0"/>
            <a:ext cx="7056784" cy="105156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State of play in Sweden</a:t>
            </a:r>
            <a:endParaRPr lang="sv-SE" sz="32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395536" y="1484784"/>
            <a:ext cx="850392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sv-SE" dirty="0" smtClean="0">
                <a:latin typeface="Calibri" panose="020F0502020204030204" pitchFamily="34" charset="0"/>
              </a:rPr>
              <a:t>46 </a:t>
            </a:r>
            <a:r>
              <a:rPr lang="sv-SE" dirty="0" err="1" smtClean="0">
                <a:latin typeface="Calibri" panose="020F0502020204030204" pitchFamily="34" charset="0"/>
              </a:rPr>
              <a:t>out</a:t>
            </a:r>
            <a:r>
              <a:rPr lang="sv-SE" dirty="0" smtClean="0">
                <a:latin typeface="Calibri" panose="020F0502020204030204" pitchFamily="34" charset="0"/>
              </a:rPr>
              <a:t> of 48 areas </a:t>
            </a:r>
            <a:r>
              <a:rPr lang="sv-SE" dirty="0" err="1" smtClean="0">
                <a:latin typeface="Calibri" panose="020F0502020204030204" pitchFamily="34" charset="0"/>
              </a:rPr>
              <a:t>have</a:t>
            </a:r>
            <a:r>
              <a:rPr lang="sv-SE" dirty="0" smtClean="0">
                <a:latin typeface="Calibri" panose="020F0502020204030204" pitchFamily="34" charset="0"/>
              </a:rPr>
              <a:t> approved </a:t>
            </a:r>
            <a:br>
              <a:rPr lang="sv-SE" dirty="0" smtClean="0">
                <a:latin typeface="Calibri" panose="020F0502020204030204" pitchFamily="34" charset="0"/>
              </a:rPr>
            </a:br>
            <a:r>
              <a:rPr lang="sv-SE" dirty="0" err="1" smtClean="0">
                <a:latin typeface="Calibri" panose="020F0502020204030204" pitchFamily="34" charset="0"/>
              </a:rPr>
              <a:t>projectapplications</a:t>
            </a:r>
            <a:r>
              <a:rPr lang="sv-SE" dirty="0" smtClean="0">
                <a:latin typeface="Calibri" panose="020F0502020204030204" pitchFamily="34" charset="0"/>
              </a:rPr>
              <a:t> (preparatory </a:t>
            </a:r>
            <a:br>
              <a:rPr lang="sv-SE" dirty="0" smtClean="0">
                <a:latin typeface="Calibri" panose="020F0502020204030204" pitchFamily="34" charset="0"/>
              </a:rPr>
            </a:br>
            <a:r>
              <a:rPr lang="sv-SE" dirty="0" smtClean="0">
                <a:latin typeface="Calibri" panose="020F0502020204030204" pitchFamily="34" charset="0"/>
              </a:rPr>
              <a:t>support </a:t>
            </a:r>
            <a:r>
              <a:rPr lang="sv-SE" dirty="0" err="1" smtClean="0">
                <a:latin typeface="Calibri" panose="020F0502020204030204" pitchFamily="34" charset="0"/>
              </a:rPr>
              <a:t>included</a:t>
            </a:r>
            <a:r>
              <a:rPr lang="sv-SE" dirty="0" smtClean="0">
                <a:latin typeface="Calibri" panose="020F0502020204030204" pitchFamily="34" charset="0"/>
              </a:rPr>
              <a:t>)</a:t>
            </a:r>
          </a:p>
          <a:p>
            <a:pPr marL="0" indent="0">
              <a:lnSpc>
                <a:spcPct val="110000"/>
              </a:lnSpc>
              <a:buNone/>
            </a:pPr>
            <a:endParaRPr lang="sv-SE" dirty="0" smtClean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sv-SE" dirty="0" smtClean="0">
                <a:latin typeface="Calibri" panose="020F0502020204030204" pitchFamily="34" charset="0"/>
              </a:rPr>
              <a:t>230 EAFRD</a:t>
            </a:r>
          </a:p>
          <a:p>
            <a:pPr>
              <a:lnSpc>
                <a:spcPct val="110000"/>
              </a:lnSpc>
            </a:pPr>
            <a:r>
              <a:rPr lang="sv-SE" dirty="0" smtClean="0">
                <a:latin typeface="Calibri" panose="020F0502020204030204" pitchFamily="34" charset="0"/>
              </a:rPr>
              <a:t>23 </a:t>
            </a:r>
            <a:r>
              <a:rPr lang="sv-SE" dirty="0" smtClean="0">
                <a:latin typeface="Calibri" panose="020F0502020204030204" pitchFamily="34" charset="0"/>
              </a:rPr>
              <a:t>ERDF</a:t>
            </a:r>
            <a:endParaRPr lang="sv-SE" dirty="0" smtClean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sv-SE" dirty="0" smtClean="0">
                <a:latin typeface="Calibri" panose="020F0502020204030204" pitchFamily="34" charset="0"/>
              </a:rPr>
              <a:t>17 EMFF</a:t>
            </a:r>
          </a:p>
          <a:p>
            <a:pPr>
              <a:lnSpc>
                <a:spcPct val="110000"/>
              </a:lnSpc>
            </a:pPr>
            <a:r>
              <a:rPr lang="sv-SE" dirty="0" smtClean="0">
                <a:latin typeface="Calibri" panose="020F0502020204030204" pitchFamily="34" charset="0"/>
              </a:rPr>
              <a:t>4 ESF</a:t>
            </a:r>
          </a:p>
          <a:p>
            <a:pPr marL="0" indent="0">
              <a:lnSpc>
                <a:spcPct val="110000"/>
              </a:lnSpc>
              <a:buNone/>
            </a:pPr>
            <a:endParaRPr lang="sv-SE" dirty="0" smtClean="0">
              <a:latin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sv-SE" dirty="0" smtClean="0">
                <a:latin typeface="Calibri" panose="020F0502020204030204" pitchFamily="34" charset="0"/>
              </a:rPr>
              <a:t>265 912 </a:t>
            </a:r>
            <a:r>
              <a:rPr lang="sv-SE" dirty="0">
                <a:latin typeface="Calibri" panose="020F0502020204030204" pitchFamily="34" charset="0"/>
              </a:rPr>
              <a:t>254 SEK </a:t>
            </a:r>
            <a:r>
              <a:rPr lang="sv-SE" dirty="0" smtClean="0">
                <a:latin typeface="Calibri" panose="020F0502020204030204" pitchFamily="34" charset="0"/>
              </a:rPr>
              <a:t>- </a:t>
            </a:r>
            <a:r>
              <a:rPr lang="sv-SE" dirty="0" err="1" smtClean="0">
                <a:latin typeface="Calibri" panose="020F0502020204030204" pitchFamily="34" charset="0"/>
              </a:rPr>
              <a:t>approximately</a:t>
            </a:r>
            <a:r>
              <a:rPr lang="sv-SE" dirty="0" smtClean="0">
                <a:latin typeface="Calibri" panose="020F0502020204030204" pitchFamily="34" charset="0"/>
              </a:rPr>
              <a:t>: 28 112 981 €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414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1520" y="0"/>
            <a:ext cx="7056784" cy="1051560"/>
          </a:xfrm>
        </p:spPr>
        <p:txBody>
          <a:bodyPr>
            <a:normAutofit/>
          </a:bodyPr>
          <a:lstStyle/>
          <a:p>
            <a:r>
              <a:rPr lang="sv-SE" sz="3200" dirty="0" smtClean="0"/>
              <a:t>State of play in Halland</a:t>
            </a:r>
            <a:endParaRPr lang="sv-SE" sz="3200" dirty="0"/>
          </a:p>
        </p:txBody>
      </p:sp>
      <p:pic>
        <p:nvPicPr>
          <p:cNvPr id="4" name="Platshållare för innehåll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970782" cy="970782"/>
          </a:xfrm>
          <a:prstGeom prst="rect">
            <a:avLst/>
          </a:prstGeom>
        </p:spPr>
      </p:pic>
      <p:graphicFrame>
        <p:nvGraphicFramePr>
          <p:cNvPr id="6" name="Tabel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9536600"/>
              </p:ext>
            </p:extLst>
          </p:nvPr>
        </p:nvGraphicFramePr>
        <p:xfrm>
          <a:off x="683568" y="2202988"/>
          <a:ext cx="7704855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4150"/>
                <a:gridCol w="1272141"/>
                <a:gridCol w="1272141"/>
                <a:gridCol w="1272141"/>
                <a:gridCol w="1272141"/>
                <a:gridCol w="1272141"/>
              </a:tblGrid>
              <a:tr h="365236">
                <a:tc>
                  <a:txBody>
                    <a:bodyPr/>
                    <a:lstStyle/>
                    <a:p>
                      <a:endParaRPr lang="sv-S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Total</a:t>
                      </a:r>
                      <a:endParaRPr lang="sv-S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EARFD</a:t>
                      </a:r>
                      <a:endParaRPr lang="sv-SE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ERFD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ESF</a:t>
                      </a:r>
                      <a:endParaRPr lang="sv-SE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dirty="0" smtClean="0"/>
                        <a:t>EMFF</a:t>
                      </a:r>
                      <a:endParaRPr lang="sv-S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65273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Total support</a:t>
                      </a:r>
                      <a:r>
                        <a:rPr lang="sv-SE" sz="1600" baseline="0" dirty="0" smtClean="0"/>
                        <a:t> to </a:t>
                      </a:r>
                      <a:r>
                        <a:rPr lang="sv-SE" sz="1600" baseline="0" dirty="0" err="1" smtClean="0"/>
                        <a:t>project</a:t>
                      </a:r>
                      <a:r>
                        <a:rPr lang="sv-SE" sz="1600" baseline="0" dirty="0" smtClean="0"/>
                        <a:t> (SEK)</a:t>
                      </a:r>
                      <a:endParaRPr lang="sv-SE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49 825 632</a:t>
                      </a:r>
                      <a:endParaRPr lang="sv-SE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30 930 774</a:t>
                      </a:r>
                      <a:endParaRPr lang="sv-SE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7 161 699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3 956 224</a:t>
                      </a:r>
                      <a:endParaRPr lang="sv-SE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7 776 935</a:t>
                      </a:r>
                      <a:endParaRPr lang="sv-S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291">
                <a:tc>
                  <a:txBody>
                    <a:bodyPr/>
                    <a:lstStyle/>
                    <a:p>
                      <a:r>
                        <a:rPr lang="sv-SE" sz="1600" dirty="0" smtClean="0"/>
                        <a:t>LAG-</a:t>
                      </a:r>
                      <a:r>
                        <a:rPr lang="sv-SE" sz="1600" dirty="0" err="1" smtClean="0"/>
                        <a:t>decisions</a:t>
                      </a:r>
                      <a:endParaRPr lang="sv-SE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16 506 602</a:t>
                      </a:r>
                      <a:endParaRPr lang="sv-SE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12 086 540</a:t>
                      </a:r>
                      <a:endParaRPr lang="sv-SE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3 611 932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431 970</a:t>
                      </a:r>
                      <a:endParaRPr lang="sv-SE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dirty="0" smtClean="0"/>
                        <a:t>376 160</a:t>
                      </a:r>
                      <a:endParaRPr lang="sv-S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65236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Remaining</a:t>
                      </a:r>
                      <a:endParaRPr lang="sv-SE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33 319 030</a:t>
                      </a:r>
                      <a:endParaRPr lang="sv-SE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600" dirty="0" smtClean="0"/>
                        <a:t>18 844 234 </a:t>
                      </a:r>
                      <a:endParaRPr lang="sv-SE" sz="1600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3 549 767 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sv-SE" sz="1800" dirty="0" smtClean="0"/>
                        <a:t>3 524 254</a:t>
                      </a:r>
                      <a:endParaRPr lang="sv-SE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dirty="0" smtClean="0"/>
                        <a:t>7 400 775 </a:t>
                      </a:r>
                    </a:p>
                    <a:p>
                      <a:pPr algn="r"/>
                      <a:endParaRPr lang="sv-S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8291">
                <a:tc>
                  <a:txBody>
                    <a:bodyPr/>
                    <a:lstStyle/>
                    <a:p>
                      <a:r>
                        <a:rPr lang="sv-SE" sz="1600" dirty="0" err="1" smtClean="0"/>
                        <a:t>Number</a:t>
                      </a:r>
                      <a:r>
                        <a:rPr lang="sv-SE" sz="1600" dirty="0" smtClean="0"/>
                        <a:t> of </a:t>
                      </a:r>
                      <a:r>
                        <a:rPr lang="sv-SE" sz="1600" dirty="0" err="1" smtClean="0"/>
                        <a:t>projects</a:t>
                      </a:r>
                      <a:endParaRPr lang="sv-SE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600" dirty="0" smtClean="0"/>
                        <a:t>28</a:t>
                      </a:r>
                      <a:endParaRPr lang="sv-SE" sz="16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16</a:t>
                      </a:r>
                      <a:endParaRPr lang="sv-SE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</a:t>
                      </a:r>
                      <a:endParaRPr lang="sv-SE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2</a:t>
                      </a:r>
                      <a:endParaRPr lang="sv-SE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dirty="0" smtClean="0"/>
                        <a:t>5</a:t>
                      </a:r>
                      <a:endParaRPr lang="sv-SE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ruta 6"/>
          <p:cNvSpPr txBox="1"/>
          <p:nvPr/>
        </p:nvSpPr>
        <p:spPr>
          <a:xfrm>
            <a:off x="3419872" y="5733256"/>
            <a:ext cx="2117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18 approved at MA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60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8183880" cy="1051560"/>
          </a:xfrm>
        </p:spPr>
        <p:txBody>
          <a:bodyPr/>
          <a:lstStyle/>
          <a:p>
            <a:r>
              <a:rPr lang="sv-SE" dirty="0" smtClean="0"/>
              <a:t>CLLD – </a:t>
            </a:r>
            <a:r>
              <a:rPr lang="sv-SE" dirty="0" err="1" smtClean="0"/>
              <a:t>does</a:t>
            </a:r>
            <a:r>
              <a:rPr lang="sv-SE" dirty="0" smtClean="0"/>
              <a:t> it </a:t>
            </a:r>
            <a:r>
              <a:rPr lang="sv-SE" dirty="0" err="1" smtClean="0"/>
              <a:t>work</a:t>
            </a:r>
            <a:r>
              <a:rPr lang="sv-SE" dirty="0" smtClean="0"/>
              <a:t>?</a:t>
            </a:r>
            <a:endParaRPr lang="sv-SE" dirty="0"/>
          </a:p>
        </p:txBody>
      </p:sp>
      <p:pic>
        <p:nvPicPr>
          <p:cNvPr id="5122" name="Picture 2" descr="Bildresultat för kejsarens nya klä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0"/>
            <a:ext cx="2376264" cy="40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428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0"/>
            <a:ext cx="8183880" cy="1051560"/>
          </a:xfrm>
        </p:spPr>
        <p:txBody>
          <a:bodyPr/>
          <a:lstStyle/>
          <a:p>
            <a:r>
              <a:rPr lang="sv-SE" dirty="0" smtClean="0"/>
              <a:t>CLLD – </a:t>
            </a:r>
            <a:r>
              <a:rPr lang="sv-SE" dirty="0" err="1" smtClean="0"/>
              <a:t>does</a:t>
            </a:r>
            <a:r>
              <a:rPr lang="sv-SE" dirty="0" smtClean="0"/>
              <a:t> it </a:t>
            </a:r>
            <a:r>
              <a:rPr lang="sv-SE" dirty="0" err="1" smtClean="0"/>
              <a:t>work</a:t>
            </a:r>
            <a:r>
              <a:rPr lang="sv-SE" dirty="0" smtClean="0"/>
              <a:t>?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844824"/>
            <a:ext cx="3168352" cy="4485364"/>
          </a:xfrm>
        </p:spPr>
      </p:pic>
    </p:spTree>
    <p:extLst>
      <p:ext uri="{BB962C8B-B14F-4D97-AF65-F5344CB8AC3E}">
        <p14:creationId xmlns:p14="http://schemas.microsoft.com/office/powerpoint/2010/main" val="283126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-468560" y="260648"/>
            <a:ext cx="8534400" cy="758952"/>
          </a:xfrm>
        </p:spPr>
        <p:txBody>
          <a:bodyPr/>
          <a:lstStyle/>
          <a:p>
            <a:r>
              <a:rPr lang="sv-SE" dirty="0" err="1" smtClean="0"/>
              <a:t>Some</a:t>
            </a:r>
            <a:r>
              <a:rPr lang="sv-SE" dirty="0"/>
              <a:t> </a:t>
            </a:r>
            <a:r>
              <a:rPr lang="sv-SE" dirty="0" err="1" smtClean="0"/>
              <a:t>results</a:t>
            </a:r>
            <a:r>
              <a:rPr lang="sv-SE" dirty="0" smtClean="0"/>
              <a:t> from Leader Halland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smtClean="0"/>
              <a:t>103 new </a:t>
            </a:r>
            <a:r>
              <a:rPr lang="sv-SE" dirty="0" err="1" smtClean="0"/>
              <a:t>businesses</a:t>
            </a:r>
            <a:endParaRPr lang="sv-SE" dirty="0" smtClean="0"/>
          </a:p>
          <a:p>
            <a:r>
              <a:rPr lang="sv-SE" dirty="0" smtClean="0"/>
              <a:t>197 new </a:t>
            </a:r>
            <a:r>
              <a:rPr lang="sv-SE" dirty="0" err="1" smtClean="0"/>
              <a:t>jobs</a:t>
            </a:r>
            <a:endParaRPr lang="sv-SE" dirty="0" smtClean="0"/>
          </a:p>
          <a:p>
            <a:r>
              <a:rPr lang="sv-SE" dirty="0" smtClean="0"/>
              <a:t>12 233 </a:t>
            </a:r>
            <a:r>
              <a:rPr lang="sv-SE" dirty="0" err="1" smtClean="0"/>
              <a:t>active</a:t>
            </a:r>
            <a:r>
              <a:rPr lang="sv-SE" dirty="0" smtClean="0"/>
              <a:t> </a:t>
            </a:r>
            <a:r>
              <a:rPr lang="sv-SE" dirty="0" err="1" smtClean="0"/>
              <a:t>volunteers</a:t>
            </a:r>
            <a:endParaRPr lang="sv-SE" dirty="0" smtClean="0"/>
          </a:p>
          <a:p>
            <a:r>
              <a:rPr lang="sv-SE" dirty="0" smtClean="0"/>
              <a:t>272 958 visitors or </a:t>
            </a:r>
            <a:r>
              <a:rPr lang="sv-SE" dirty="0" err="1" smtClean="0"/>
              <a:t>spectators</a:t>
            </a:r>
            <a:endParaRPr lang="sv-SE" dirty="0" smtClean="0"/>
          </a:p>
          <a:p>
            <a:r>
              <a:rPr lang="sv-SE" dirty="0" smtClean="0"/>
              <a:t>111 new </a:t>
            </a:r>
            <a:r>
              <a:rPr lang="sv-SE" dirty="0" err="1" smtClean="0"/>
              <a:t>meetingplaces</a:t>
            </a:r>
            <a:endParaRPr lang="sv-SE" dirty="0" smtClean="0"/>
          </a:p>
          <a:p>
            <a:r>
              <a:rPr lang="sv-SE" dirty="0" smtClean="0"/>
              <a:t>59 new </a:t>
            </a:r>
            <a:r>
              <a:rPr lang="sv-SE" dirty="0" err="1" smtClean="0"/>
              <a:t>products</a:t>
            </a:r>
            <a:endParaRPr lang="sv-SE" dirty="0" smtClean="0"/>
          </a:p>
          <a:p>
            <a:r>
              <a:rPr lang="sv-SE" dirty="0" smtClean="0"/>
              <a:t>261 </a:t>
            </a:r>
            <a:r>
              <a:rPr lang="sv-SE" dirty="0" err="1" smtClean="0"/>
              <a:t>ongoing</a:t>
            </a:r>
            <a:r>
              <a:rPr lang="sv-SE" dirty="0" smtClean="0"/>
              <a:t> </a:t>
            </a:r>
            <a:r>
              <a:rPr lang="sv-SE" dirty="0" err="1" smtClean="0"/>
              <a:t>activities</a:t>
            </a:r>
            <a:endParaRPr lang="sv-SE" dirty="0" smtClean="0"/>
          </a:p>
          <a:p>
            <a:r>
              <a:rPr lang="sv-SE" dirty="0" smtClean="0"/>
              <a:t>And </a:t>
            </a:r>
            <a:r>
              <a:rPr lang="sv-SE" dirty="0" err="1" smtClean="0"/>
              <a:t>much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….!</a:t>
            </a:r>
            <a:endParaRPr lang="sv-SE" dirty="0" smtClean="0"/>
          </a:p>
          <a:p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19268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Conclusions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v-SE" dirty="0" err="1" smtClean="0"/>
              <a:t>Intermediate</a:t>
            </a:r>
            <a:r>
              <a:rPr lang="sv-SE" dirty="0" smtClean="0"/>
              <a:t> </a:t>
            </a:r>
            <a:r>
              <a:rPr lang="sv-SE" dirty="0" err="1" smtClean="0"/>
              <a:t>body</a:t>
            </a:r>
            <a:endParaRPr lang="sv-SE" dirty="0" smtClean="0"/>
          </a:p>
          <a:p>
            <a:r>
              <a:rPr lang="sv-SE" dirty="0" smtClean="0"/>
              <a:t>The </a:t>
            </a:r>
            <a:r>
              <a:rPr lang="sv-SE" dirty="0" err="1" smtClean="0"/>
              <a:t>method</a:t>
            </a:r>
            <a:r>
              <a:rPr lang="sv-SE" dirty="0" smtClean="0"/>
              <a:t> </a:t>
            </a:r>
            <a:r>
              <a:rPr lang="sv-SE" dirty="0" err="1" smtClean="0"/>
              <a:t>through</a:t>
            </a:r>
            <a:r>
              <a:rPr lang="sv-SE" dirty="0" smtClean="0"/>
              <a:t> </a:t>
            </a:r>
            <a:r>
              <a:rPr lang="sv-SE" dirty="0" err="1" smtClean="0"/>
              <a:t>storytelling</a:t>
            </a:r>
            <a:r>
              <a:rPr lang="sv-SE" dirty="0" smtClean="0"/>
              <a:t> and statistics</a:t>
            </a:r>
          </a:p>
          <a:p>
            <a:endParaRPr lang="sv-SE" dirty="0"/>
          </a:p>
          <a:p>
            <a:endParaRPr lang="sv-SE" dirty="0" smtClean="0"/>
          </a:p>
          <a:p>
            <a:pPr marL="0" indent="0">
              <a:buNone/>
            </a:pPr>
            <a:r>
              <a:rPr lang="sv-SE" dirty="0"/>
              <a:t>	</a:t>
            </a:r>
            <a:r>
              <a:rPr lang="sv-SE" dirty="0" err="1" smtClean="0"/>
              <a:t>Thankyou</a:t>
            </a:r>
            <a:r>
              <a:rPr lang="sv-SE" dirty="0" smtClean="0"/>
              <a:t>!</a:t>
            </a:r>
          </a:p>
          <a:p>
            <a:pPr lvl="1"/>
            <a:endParaRPr lang="sv-SE" dirty="0"/>
          </a:p>
          <a:p>
            <a:pPr lvl="1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197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CLLD Halland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3287"/>
            <a:ext cx="2088232" cy="43695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r="5421" b="5957"/>
          <a:stretch/>
        </p:blipFill>
        <p:spPr bwMode="auto">
          <a:xfrm>
            <a:off x="3563888" y="1475776"/>
            <a:ext cx="3349557" cy="33628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öger 5"/>
          <p:cNvSpPr/>
          <p:nvPr/>
        </p:nvSpPr>
        <p:spPr>
          <a:xfrm rot="9310339">
            <a:off x="836309" y="3977959"/>
            <a:ext cx="3985454" cy="346016"/>
          </a:xfrm>
          <a:prstGeom prst="rightArrow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68084"/>
            <a:ext cx="246888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2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9953" y="37908"/>
            <a:ext cx="8183880" cy="1051560"/>
          </a:xfrm>
        </p:spPr>
        <p:txBody>
          <a:bodyPr>
            <a:normAutofit/>
          </a:bodyPr>
          <a:lstStyle/>
          <a:p>
            <a:r>
              <a:rPr lang="sv-SE" sz="3200" dirty="0" err="1" smtClean="0"/>
              <a:t>Model</a:t>
            </a:r>
            <a:r>
              <a:rPr lang="sv-SE" sz="3200" dirty="0" smtClean="0"/>
              <a:t> </a:t>
            </a:r>
            <a:r>
              <a:rPr lang="sv-SE" sz="3200" dirty="0" err="1" smtClean="0"/>
              <a:t>with</a:t>
            </a:r>
            <a:r>
              <a:rPr lang="sv-SE" sz="3200" dirty="0" smtClean="0"/>
              <a:t> intermediate </a:t>
            </a:r>
            <a:r>
              <a:rPr lang="sv-SE" sz="3200" dirty="0" err="1" smtClean="0"/>
              <a:t>body</a:t>
            </a:r>
            <a:endParaRPr lang="sv-SE" sz="3200" dirty="0"/>
          </a:p>
        </p:txBody>
      </p:sp>
      <p:grpSp>
        <p:nvGrpSpPr>
          <p:cNvPr id="6" name="Grupp 5"/>
          <p:cNvGrpSpPr/>
          <p:nvPr/>
        </p:nvGrpSpPr>
        <p:grpSpPr>
          <a:xfrm>
            <a:off x="1081926" y="1540668"/>
            <a:ext cx="5975350" cy="4013373"/>
            <a:chOff x="900113" y="620713"/>
            <a:chExt cx="7488237" cy="5597523"/>
          </a:xfrm>
        </p:grpSpPr>
        <p:sp>
          <p:nvSpPr>
            <p:cNvPr id="7" name="Rektangel 6"/>
            <p:cNvSpPr/>
            <p:nvPr/>
          </p:nvSpPr>
          <p:spPr>
            <a:xfrm>
              <a:off x="900113" y="620713"/>
              <a:ext cx="7488237" cy="6477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v-SE" sz="2800" b="1" dirty="0">
                  <a:solidFill>
                    <a:schemeClr val="bg2"/>
                  </a:solidFill>
                </a:rPr>
                <a:t>EU</a:t>
              </a:r>
            </a:p>
          </p:txBody>
        </p:sp>
        <p:sp>
          <p:nvSpPr>
            <p:cNvPr id="8" name="Rektangel 7"/>
            <p:cNvSpPr/>
            <p:nvPr/>
          </p:nvSpPr>
          <p:spPr>
            <a:xfrm>
              <a:off x="900113" y="1844675"/>
              <a:ext cx="1511300" cy="1728788"/>
            </a:xfrm>
            <a:prstGeom prst="rect">
              <a:avLst/>
            </a:prstGeom>
            <a:solidFill>
              <a:srgbClr val="FF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v-SE" dirty="0"/>
                <a:t/>
              </a:r>
              <a:br>
                <a:rPr lang="sv-SE" dirty="0"/>
              </a:br>
              <a:r>
                <a:rPr lang="sv-SE" sz="1400" dirty="0" smtClean="0">
                  <a:solidFill>
                    <a:schemeClr val="tx2"/>
                  </a:solidFill>
                </a:rPr>
                <a:t>ERDF</a:t>
              </a:r>
              <a:r>
                <a:rPr lang="sv-SE" sz="1400" dirty="0">
                  <a:solidFill>
                    <a:schemeClr val="tx2"/>
                  </a:solidFill>
                </a:rPr>
                <a:t/>
              </a:r>
              <a:br>
                <a:rPr lang="sv-SE" sz="1400" dirty="0">
                  <a:solidFill>
                    <a:schemeClr val="tx2"/>
                  </a:solidFill>
                </a:rPr>
              </a:br>
              <a:r>
                <a:rPr lang="sv-SE" sz="1400" dirty="0" smtClean="0">
                  <a:solidFill>
                    <a:schemeClr val="tx2"/>
                  </a:solidFill>
                </a:rPr>
                <a:t>6%</a:t>
              </a:r>
            </a:p>
            <a:p>
              <a:pPr algn="ctr">
                <a:defRPr/>
              </a:pPr>
              <a:r>
                <a:rPr lang="sv-SE" sz="1400" dirty="0" smtClean="0">
                  <a:solidFill>
                    <a:schemeClr val="tx2"/>
                  </a:solidFill>
                </a:rPr>
                <a:t>16,5 </a:t>
              </a:r>
              <a:r>
                <a:rPr lang="sv-SE" sz="1400" dirty="0" err="1" smtClean="0">
                  <a:solidFill>
                    <a:schemeClr val="tx2"/>
                  </a:solidFill>
                </a:rPr>
                <a:t>mio</a:t>
              </a:r>
              <a:r>
                <a:rPr lang="sv-SE" sz="1400" dirty="0" smtClean="0">
                  <a:solidFill>
                    <a:schemeClr val="tx2"/>
                  </a:solidFill>
                </a:rPr>
                <a:t> €</a:t>
              </a:r>
              <a:endParaRPr lang="sv-SE" sz="1400" dirty="0">
                <a:solidFill>
                  <a:schemeClr val="tx2"/>
                </a:solidFill>
              </a:endParaRPr>
            </a:p>
          </p:txBody>
        </p:sp>
        <p:sp>
          <p:nvSpPr>
            <p:cNvPr id="9" name="Rektangel 8"/>
            <p:cNvSpPr/>
            <p:nvPr/>
          </p:nvSpPr>
          <p:spPr>
            <a:xfrm>
              <a:off x="4859338" y="1857375"/>
              <a:ext cx="1512887" cy="1716088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dirty="0">
                <a:solidFill>
                  <a:schemeClr val="bg2"/>
                </a:solidFill>
              </a:endParaRPr>
            </a:p>
            <a:p>
              <a:pPr algn="ctr">
                <a:defRPr/>
              </a:pPr>
              <a:r>
                <a:rPr lang="sv-SE" sz="1400" dirty="0" smtClean="0">
                  <a:solidFill>
                    <a:schemeClr val="tx2"/>
                  </a:solidFill>
                </a:rPr>
                <a:t>EMFF</a:t>
              </a:r>
              <a:endParaRPr lang="sv-SE" sz="1400" dirty="0">
                <a:solidFill>
                  <a:schemeClr val="tx2"/>
                </a:solidFill>
              </a:endParaRPr>
            </a:p>
            <a:p>
              <a:pPr algn="ctr">
                <a:defRPr/>
              </a:pPr>
              <a:r>
                <a:rPr lang="sv-SE" sz="1400" dirty="0" smtClean="0">
                  <a:solidFill>
                    <a:schemeClr val="tx2"/>
                  </a:solidFill>
                </a:rPr>
                <a:t>16,6 </a:t>
              </a:r>
              <a:r>
                <a:rPr lang="sv-SE" sz="1400" dirty="0" err="1" smtClean="0">
                  <a:solidFill>
                    <a:schemeClr val="tx2"/>
                  </a:solidFill>
                </a:rPr>
                <a:t>mio</a:t>
              </a:r>
              <a:r>
                <a:rPr lang="sv-SE" sz="1400" dirty="0" smtClean="0">
                  <a:solidFill>
                    <a:schemeClr val="tx2"/>
                  </a:solidFill>
                </a:rPr>
                <a:t> €</a:t>
              </a:r>
              <a:r>
                <a:rPr lang="sv-SE" dirty="0">
                  <a:solidFill>
                    <a:schemeClr val="tx2"/>
                  </a:solidFill>
                </a:rPr>
                <a:t>	</a:t>
              </a:r>
            </a:p>
          </p:txBody>
        </p:sp>
        <p:sp>
          <p:nvSpPr>
            <p:cNvPr id="10" name="Rektangel 9"/>
            <p:cNvSpPr/>
            <p:nvPr/>
          </p:nvSpPr>
          <p:spPr>
            <a:xfrm>
              <a:off x="2941638" y="1844676"/>
              <a:ext cx="1511300" cy="1728788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dirty="0"/>
            </a:p>
            <a:p>
              <a:pPr algn="ctr">
                <a:defRPr/>
              </a:pPr>
              <a:r>
                <a:rPr lang="sv-SE" sz="1400" dirty="0" smtClean="0">
                  <a:solidFill>
                    <a:schemeClr val="tx2"/>
                  </a:solidFill>
                </a:rPr>
                <a:t>ESF</a:t>
              </a:r>
              <a:r>
                <a:rPr lang="sv-SE" sz="1400" dirty="0">
                  <a:solidFill>
                    <a:schemeClr val="tx2"/>
                  </a:solidFill>
                </a:rPr>
                <a:t/>
              </a:r>
              <a:br>
                <a:rPr lang="sv-SE" sz="1400" dirty="0">
                  <a:solidFill>
                    <a:schemeClr val="tx2"/>
                  </a:solidFill>
                </a:rPr>
              </a:br>
              <a:r>
                <a:rPr lang="sv-SE" sz="1400" dirty="0" smtClean="0">
                  <a:solidFill>
                    <a:schemeClr val="tx2"/>
                  </a:solidFill>
                </a:rPr>
                <a:t>16,3 </a:t>
              </a:r>
              <a:r>
                <a:rPr lang="sv-SE" sz="1400" dirty="0" err="1" smtClean="0">
                  <a:solidFill>
                    <a:schemeClr val="tx2"/>
                  </a:solidFill>
                </a:rPr>
                <a:t>mio</a:t>
              </a:r>
              <a:r>
                <a:rPr lang="sv-SE" sz="1400" dirty="0" smtClean="0">
                  <a:solidFill>
                    <a:schemeClr val="tx2"/>
                  </a:solidFill>
                </a:rPr>
                <a:t> €</a:t>
              </a:r>
              <a:endParaRPr lang="sv-SE" sz="1400" dirty="0">
                <a:solidFill>
                  <a:schemeClr val="tx2"/>
                </a:solidFill>
              </a:endParaRPr>
            </a:p>
          </p:txBody>
        </p:sp>
        <p:sp>
          <p:nvSpPr>
            <p:cNvPr id="11" name="Rektangel 10"/>
            <p:cNvSpPr/>
            <p:nvPr/>
          </p:nvSpPr>
          <p:spPr>
            <a:xfrm>
              <a:off x="6875461" y="1857375"/>
              <a:ext cx="1512887" cy="1728788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 dirty="0"/>
            </a:p>
            <a:p>
              <a:pPr algn="ctr">
                <a:defRPr/>
              </a:pPr>
              <a:endParaRPr lang="sv-SE" dirty="0"/>
            </a:p>
            <a:p>
              <a:pPr algn="ctr">
                <a:defRPr/>
              </a:pPr>
              <a:r>
                <a:rPr lang="sv-SE" sz="1400" dirty="0" smtClean="0">
                  <a:solidFill>
                    <a:schemeClr val="tx2"/>
                  </a:solidFill>
                </a:rPr>
                <a:t>EARDF</a:t>
              </a:r>
              <a:endParaRPr lang="sv-SE" sz="1400" dirty="0">
                <a:solidFill>
                  <a:schemeClr val="tx2"/>
                </a:solidFill>
              </a:endParaRPr>
            </a:p>
            <a:p>
              <a:pPr algn="ctr">
                <a:defRPr/>
              </a:pPr>
              <a:r>
                <a:rPr lang="sv-SE" sz="1400" dirty="0" smtClean="0">
                  <a:solidFill>
                    <a:schemeClr val="tx2"/>
                  </a:solidFill>
                </a:rPr>
                <a:t>5%</a:t>
              </a:r>
            </a:p>
            <a:p>
              <a:pPr algn="ctr">
                <a:defRPr/>
              </a:pPr>
              <a:r>
                <a:rPr lang="sv-SE" sz="1400" dirty="0" smtClean="0">
                  <a:solidFill>
                    <a:schemeClr val="tx2"/>
                  </a:solidFill>
                </a:rPr>
                <a:t>200 </a:t>
              </a:r>
              <a:r>
                <a:rPr lang="sv-SE" sz="1400" dirty="0" err="1" smtClean="0">
                  <a:solidFill>
                    <a:schemeClr val="tx2"/>
                  </a:solidFill>
                </a:rPr>
                <a:t>mio</a:t>
              </a:r>
              <a:r>
                <a:rPr lang="sv-SE" sz="1400" dirty="0" smtClean="0">
                  <a:solidFill>
                    <a:schemeClr val="tx2"/>
                  </a:solidFill>
                </a:rPr>
                <a:t> €</a:t>
              </a:r>
              <a:endParaRPr lang="sv-SE" sz="1400" dirty="0">
                <a:solidFill>
                  <a:schemeClr val="tx2"/>
                </a:solidFill>
              </a:endParaRPr>
            </a:p>
            <a:p>
              <a:pPr algn="ctr">
                <a:defRPr/>
              </a:pPr>
              <a:endParaRPr lang="sv-SE" dirty="0"/>
            </a:p>
          </p:txBody>
        </p:sp>
        <p:sp>
          <p:nvSpPr>
            <p:cNvPr id="12" name="Ellips 11"/>
            <p:cNvSpPr/>
            <p:nvPr/>
          </p:nvSpPr>
          <p:spPr>
            <a:xfrm>
              <a:off x="2411411" y="4659311"/>
              <a:ext cx="4464050" cy="1558925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sv-SE" sz="1600" dirty="0" smtClean="0">
                  <a:solidFill>
                    <a:schemeClr val="bg1"/>
                  </a:solidFill>
                </a:rPr>
                <a:t>Board of </a:t>
              </a:r>
              <a:r>
                <a:rPr lang="sv-SE" sz="1600" dirty="0" err="1" smtClean="0">
                  <a:solidFill>
                    <a:schemeClr val="bg1"/>
                  </a:solidFill>
                </a:rPr>
                <a:t>agriculture</a:t>
              </a:r>
              <a:endParaRPr lang="sv-SE" sz="1600" dirty="0">
                <a:solidFill>
                  <a:schemeClr val="bg1"/>
                </a:solidFill>
              </a:endParaRPr>
            </a:p>
          </p:txBody>
        </p:sp>
        <p:cxnSp>
          <p:nvCxnSpPr>
            <p:cNvPr id="13" name="Rak pil 12"/>
            <p:cNvCxnSpPr/>
            <p:nvPr/>
          </p:nvCxnSpPr>
          <p:spPr>
            <a:xfrm>
              <a:off x="1547813" y="1268413"/>
              <a:ext cx="0" cy="576262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7645400" y="1268413"/>
              <a:ext cx="0" cy="576262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5616575" y="1268413"/>
              <a:ext cx="0" cy="576262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3668713" y="1268413"/>
              <a:ext cx="0" cy="576262"/>
            </a:xfrm>
            <a:prstGeom prst="straightConnector1">
              <a:avLst/>
            </a:prstGeom>
            <a:ln w="158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Höger 16"/>
            <p:cNvSpPr/>
            <p:nvPr/>
          </p:nvSpPr>
          <p:spPr>
            <a:xfrm rot="2265298">
              <a:off x="1365250" y="3732213"/>
              <a:ext cx="1576388" cy="1366837"/>
            </a:xfrm>
            <a:prstGeom prst="rightArrow">
              <a:avLst>
                <a:gd name="adj1" fmla="val 50000"/>
                <a:gd name="adj2" fmla="val 47695"/>
              </a:avLst>
            </a:prstGeom>
            <a:solidFill>
              <a:srgbClr val="FF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18" name="Höger 17"/>
            <p:cNvSpPr/>
            <p:nvPr/>
          </p:nvSpPr>
          <p:spPr>
            <a:xfrm rot="3852934">
              <a:off x="3360738" y="3541713"/>
              <a:ext cx="1062037" cy="1366837"/>
            </a:xfrm>
            <a:prstGeom prst="rightArrow">
              <a:avLst>
                <a:gd name="adj1" fmla="val 50000"/>
                <a:gd name="adj2" fmla="val 47695"/>
              </a:avLst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19" name="Höger 18"/>
            <p:cNvSpPr/>
            <p:nvPr/>
          </p:nvSpPr>
          <p:spPr>
            <a:xfrm rot="7068013">
              <a:off x="5035551" y="3536950"/>
              <a:ext cx="1060450" cy="1368425"/>
            </a:xfrm>
            <a:prstGeom prst="rightArrow">
              <a:avLst>
                <a:gd name="adj1" fmla="val 50000"/>
                <a:gd name="adj2" fmla="val 47695"/>
              </a:avLst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20" name="Höger 19"/>
            <p:cNvSpPr/>
            <p:nvPr/>
          </p:nvSpPr>
          <p:spPr>
            <a:xfrm rot="8325734">
              <a:off x="6553200" y="3741738"/>
              <a:ext cx="1576388" cy="1368425"/>
            </a:xfrm>
            <a:prstGeom prst="rightArrow">
              <a:avLst>
                <a:gd name="adj1" fmla="val 50000"/>
                <a:gd name="adj2" fmla="val 47695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sv-SE"/>
            </a:p>
          </p:txBody>
        </p:sp>
      </p:grpSp>
      <p:sp>
        <p:nvSpPr>
          <p:cNvPr id="3" name="Rektangel 2"/>
          <p:cNvSpPr/>
          <p:nvPr/>
        </p:nvSpPr>
        <p:spPr>
          <a:xfrm>
            <a:off x="5940152" y="4797703"/>
            <a:ext cx="29597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Calibri" panose="020F0502020204030204" pitchFamily="34" charset="0"/>
              </a:rPr>
              <a:t>CLLD-</a:t>
            </a:r>
            <a:r>
              <a:rPr lang="sv-SE" sz="1100" dirty="0" err="1">
                <a:latin typeface="Calibri" panose="020F0502020204030204" pitchFamily="34" charset="0"/>
              </a:rPr>
              <a:t>unit</a:t>
            </a:r>
            <a:r>
              <a:rPr lang="sv-SE" sz="1100" dirty="0">
                <a:latin typeface="Calibri" panose="020F0502020204030204" pitchFamily="34" charset="0"/>
              </a:rPr>
              <a:t> </a:t>
            </a:r>
            <a:r>
              <a:rPr lang="sv-SE" sz="1100" dirty="0" err="1">
                <a:latin typeface="Calibri" panose="020F0502020204030204" pitchFamily="34" charset="0"/>
              </a:rPr>
              <a:t>with</a:t>
            </a:r>
            <a:r>
              <a:rPr lang="sv-SE" sz="1100" dirty="0">
                <a:latin typeface="Calibri" panose="020F0502020204030204" pitchFamily="34" charset="0"/>
              </a:rPr>
              <a:t> 10-15 co-</a:t>
            </a:r>
            <a:r>
              <a:rPr lang="sv-SE" sz="1100" dirty="0" err="1">
                <a:latin typeface="Calibri" panose="020F0502020204030204" pitchFamily="34" charset="0"/>
              </a:rPr>
              <a:t>workers</a:t>
            </a:r>
            <a:r>
              <a:rPr lang="sv-SE" sz="1100" dirty="0">
                <a:latin typeface="Calibri" panose="020F0502020204030204" pitchFamily="34" charset="0"/>
              </a:rPr>
              <a:t> </a:t>
            </a:r>
            <a:r>
              <a:rPr lang="sv-SE" sz="1100" dirty="0" err="1">
                <a:latin typeface="Calibri" panose="020F0502020204030204" pitchFamily="34" charset="0"/>
              </a:rPr>
              <a:t>takes</a:t>
            </a:r>
            <a:r>
              <a:rPr lang="sv-SE" sz="1100" dirty="0">
                <a:latin typeface="Calibri" panose="020F0502020204030204" pitchFamily="34" charset="0"/>
              </a:rPr>
              <a:t> the task of 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100" dirty="0">
                <a:latin typeface="Calibri" panose="020F0502020204030204" pitchFamily="34" charset="0"/>
              </a:rPr>
              <a:t>PA at different </a:t>
            </a:r>
            <a:r>
              <a:rPr lang="sv-SE" sz="1100" dirty="0" err="1">
                <a:latin typeface="Calibri" panose="020F0502020204030204" pitchFamily="34" charset="0"/>
              </a:rPr>
              <a:t>unit</a:t>
            </a:r>
            <a:endParaRPr lang="sv-SE" sz="1100" dirty="0">
              <a:latin typeface="Calibri" panose="020F0502020204030204" pitchFamily="34" charset="0"/>
            </a:endParaRPr>
          </a:p>
        </p:txBody>
      </p:sp>
      <p:pic>
        <p:nvPicPr>
          <p:cNvPr id="21" name="Platshållare för innehåll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42" y="4706497"/>
            <a:ext cx="762000" cy="609600"/>
          </a:xfrm>
        </p:spPr>
      </p:pic>
    </p:spTree>
    <p:extLst>
      <p:ext uri="{BB962C8B-B14F-4D97-AF65-F5344CB8AC3E}">
        <p14:creationId xmlns:p14="http://schemas.microsoft.com/office/powerpoint/2010/main" val="41158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CLLD Halland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63287"/>
            <a:ext cx="2088232" cy="4369577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8" r="5421" b="5957"/>
          <a:stretch/>
        </p:blipFill>
        <p:spPr bwMode="auto">
          <a:xfrm>
            <a:off x="3563888" y="1475776"/>
            <a:ext cx="3349557" cy="336289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öger 5"/>
          <p:cNvSpPr/>
          <p:nvPr/>
        </p:nvSpPr>
        <p:spPr>
          <a:xfrm rot="9310339">
            <a:off x="836309" y="3977959"/>
            <a:ext cx="3985454" cy="346016"/>
          </a:xfrm>
          <a:prstGeom prst="rightArrow">
            <a:avLst/>
          </a:prstGeom>
          <a:solidFill>
            <a:schemeClr val="accent6">
              <a:lumMod val="75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4168084"/>
            <a:ext cx="246888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5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120680" cy="790912"/>
          </a:xfrm>
        </p:spPr>
        <p:txBody>
          <a:bodyPr>
            <a:normAutofit/>
          </a:bodyPr>
          <a:lstStyle/>
          <a:p>
            <a:r>
              <a:rPr lang="sv-SE" sz="3200" dirty="0" err="1" smtClean="0"/>
              <a:t>Integrated</a:t>
            </a:r>
            <a:r>
              <a:rPr lang="sv-SE" sz="3200" dirty="0" smtClean="0"/>
              <a:t> </a:t>
            </a:r>
            <a:r>
              <a:rPr lang="sv-SE" sz="3200" dirty="0" err="1" smtClean="0"/>
              <a:t>strategy</a:t>
            </a:r>
            <a:endParaRPr lang="sv-SE" sz="3200" dirty="0"/>
          </a:p>
        </p:txBody>
      </p:sp>
      <p:sp>
        <p:nvSpPr>
          <p:cNvPr id="5" name="Ned 4"/>
          <p:cNvSpPr/>
          <p:nvPr/>
        </p:nvSpPr>
        <p:spPr>
          <a:xfrm>
            <a:off x="873776" y="1700808"/>
            <a:ext cx="7704856" cy="1728192"/>
          </a:xfrm>
          <a:prstGeom prst="downArrow">
            <a:avLst>
              <a:gd name="adj1" fmla="val 100000"/>
              <a:gd name="adj2" fmla="val 55787"/>
            </a:avLst>
          </a:prstGeom>
          <a:gradFill flip="none" rotWithShape="1">
            <a:gsLst>
              <a:gs pos="91000">
                <a:srgbClr val="0070C0"/>
              </a:gs>
              <a:gs pos="81000">
                <a:srgbClr val="54A77F"/>
              </a:gs>
              <a:gs pos="26000">
                <a:srgbClr val="92D050"/>
              </a:gs>
              <a:gs pos="14000">
                <a:srgbClr val="FFC000"/>
              </a:gs>
              <a:gs pos="0">
                <a:srgbClr val="C00000"/>
              </a:gs>
              <a:gs pos="100000">
                <a:srgbClr val="00206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 err="1" smtClean="0"/>
              <a:t>Top</a:t>
            </a:r>
            <a:r>
              <a:rPr lang="sv-SE" sz="3200" dirty="0" smtClean="0"/>
              <a:t> down</a:t>
            </a:r>
            <a:endParaRPr lang="sv-SE" sz="3200" dirty="0"/>
          </a:p>
        </p:txBody>
      </p:sp>
      <p:sp>
        <p:nvSpPr>
          <p:cNvPr id="15" name="Ned 14"/>
          <p:cNvSpPr/>
          <p:nvPr/>
        </p:nvSpPr>
        <p:spPr>
          <a:xfrm rot="10800000">
            <a:off x="916944" y="4197435"/>
            <a:ext cx="7704856" cy="1728192"/>
          </a:xfrm>
          <a:prstGeom prst="downArrow">
            <a:avLst>
              <a:gd name="adj1" fmla="val 100000"/>
              <a:gd name="adj2" fmla="val 55787"/>
            </a:avLst>
          </a:prstGeom>
          <a:gradFill flip="none" rotWithShape="1">
            <a:gsLst>
              <a:gs pos="39000">
                <a:srgbClr val="E3C415"/>
              </a:gs>
              <a:gs pos="15000">
                <a:srgbClr val="CD2800"/>
              </a:gs>
              <a:gs pos="78000">
                <a:srgbClr val="0070C0"/>
              </a:gs>
              <a:gs pos="71000">
                <a:srgbClr val="54A77F"/>
              </a:gs>
              <a:gs pos="48000">
                <a:srgbClr val="92D050"/>
              </a:gs>
              <a:gs pos="21000">
                <a:srgbClr val="FFC000"/>
              </a:gs>
              <a:gs pos="0">
                <a:srgbClr val="C00000"/>
              </a:gs>
              <a:gs pos="100000">
                <a:srgbClr val="002060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3200" dirty="0"/>
          </a:p>
        </p:txBody>
      </p:sp>
      <p:sp>
        <p:nvSpPr>
          <p:cNvPr id="16" name="textruta 15"/>
          <p:cNvSpPr txBox="1"/>
          <p:nvPr/>
        </p:nvSpPr>
        <p:spPr>
          <a:xfrm>
            <a:off x="2372816" y="5139209"/>
            <a:ext cx="4756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err="1" smtClean="0">
                <a:solidFill>
                  <a:schemeClr val="bg1"/>
                </a:solidFill>
              </a:rPr>
              <a:t>Local</a:t>
            </a:r>
            <a:r>
              <a:rPr lang="sv-SE" sz="3200" dirty="0" smtClean="0">
                <a:solidFill>
                  <a:schemeClr val="bg1"/>
                </a:solidFill>
              </a:rPr>
              <a:t> </a:t>
            </a:r>
            <a:r>
              <a:rPr lang="sv-SE" sz="3200" dirty="0" err="1" smtClean="0">
                <a:solidFill>
                  <a:schemeClr val="bg1"/>
                </a:solidFill>
              </a:rPr>
              <a:t>needs</a:t>
            </a:r>
            <a:r>
              <a:rPr lang="sv-SE" sz="3200" dirty="0" smtClean="0">
                <a:solidFill>
                  <a:schemeClr val="bg1"/>
                </a:solidFill>
              </a:rPr>
              <a:t> /</a:t>
            </a:r>
            <a:r>
              <a:rPr lang="sv-SE" sz="3200" dirty="0" err="1" smtClean="0">
                <a:solidFill>
                  <a:schemeClr val="bg1"/>
                </a:solidFill>
              </a:rPr>
              <a:t>possibilities</a:t>
            </a:r>
            <a:endParaRPr lang="sv-SE" sz="3200" dirty="0">
              <a:solidFill>
                <a:schemeClr val="bg1"/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873776" y="3573016"/>
            <a:ext cx="7704856" cy="495317"/>
          </a:xfrm>
          <a:prstGeom prst="rect">
            <a:avLst/>
          </a:prstGeom>
          <a:gradFill>
            <a:gsLst>
              <a:gs pos="39000">
                <a:srgbClr val="E3C415"/>
              </a:gs>
              <a:gs pos="15000">
                <a:srgbClr val="CD2800"/>
              </a:gs>
              <a:gs pos="78000">
                <a:srgbClr val="0070C0"/>
              </a:gs>
              <a:gs pos="71000">
                <a:srgbClr val="54A77F"/>
              </a:gs>
              <a:gs pos="48000">
                <a:srgbClr val="92D050"/>
              </a:gs>
              <a:gs pos="21000">
                <a:srgbClr val="FFC000"/>
              </a:gs>
              <a:gs pos="0">
                <a:srgbClr val="C00000"/>
              </a:gs>
              <a:gs pos="100000">
                <a:srgbClr val="002060"/>
              </a:gs>
            </a:gsLst>
            <a:lin ang="108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err="1" smtClean="0"/>
              <a:t>Local</a:t>
            </a:r>
            <a:r>
              <a:rPr lang="sv-SE" dirty="0" smtClean="0"/>
              <a:t> </a:t>
            </a:r>
            <a:r>
              <a:rPr lang="sv-SE" dirty="0" err="1" smtClean="0"/>
              <a:t>strategy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3336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Åsa </a:t>
            </a:r>
            <a:r>
              <a:rPr lang="sv-SE" dirty="0" err="1" smtClean="0"/>
              <a:t>Coastwalk</a:t>
            </a:r>
            <a:endParaRPr lang="sv-SE" dirty="0"/>
          </a:p>
        </p:txBody>
      </p:sp>
      <p:pic>
        <p:nvPicPr>
          <p:cNvPr id="1028" name="Picture 4" descr="Image may contain: outdo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4392488" cy="3234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tshållare för innehåll 8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970782" cy="970782"/>
          </a:xfrm>
          <a:prstGeom prst="rect">
            <a:avLst/>
          </a:prstGeom>
        </p:spPr>
      </p:pic>
      <p:pic>
        <p:nvPicPr>
          <p:cNvPr id="1030" name="Picture 6" descr="dsc037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511" y="3740484"/>
            <a:ext cx="4240895" cy="2389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Team </a:t>
            </a:r>
            <a:r>
              <a:rPr lang="sv-SE" dirty="0" err="1" smtClean="0"/>
              <a:t>We</a:t>
            </a:r>
            <a:r>
              <a:rPr lang="sv-SE" dirty="0" smtClean="0"/>
              <a:t> Dream</a:t>
            </a:r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969" y="5805263"/>
            <a:ext cx="3947585" cy="910981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619672" y="1067989"/>
            <a:ext cx="7399214" cy="1280890"/>
          </a:xfrm>
          <a:prstGeom prst="rect">
            <a:avLst/>
          </a:prstGeom>
        </p:spPr>
        <p:txBody>
          <a:bodyPr vert="horz" lIns="91440" tIns="45720" rIns="91440" bIns="45720" numCol="1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sv-SE" altLang="sv-SE" dirty="0"/>
              <a:t>”</a:t>
            </a:r>
            <a:r>
              <a:rPr lang="sv-SE" altLang="sv-SE" dirty="0" err="1"/>
              <a:t>You</a:t>
            </a:r>
            <a:r>
              <a:rPr lang="sv-SE" altLang="sv-SE" dirty="0"/>
              <a:t> </a:t>
            </a:r>
            <a:r>
              <a:rPr lang="sv-SE" altLang="sv-SE" dirty="0" err="1"/>
              <a:t>have</a:t>
            </a:r>
            <a:r>
              <a:rPr lang="sv-SE" altLang="sv-SE" dirty="0"/>
              <a:t> to </a:t>
            </a:r>
            <a:r>
              <a:rPr lang="sv-SE" altLang="sv-SE" dirty="0" err="1"/>
              <a:t>belive</a:t>
            </a:r>
            <a:r>
              <a:rPr lang="sv-SE" altLang="sv-SE" dirty="0"/>
              <a:t>!”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046586" y="2783001"/>
            <a:ext cx="3562354" cy="2671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Team </a:t>
            </a:r>
            <a:r>
              <a:rPr lang="sv-SE" dirty="0" err="1" smtClean="0"/>
              <a:t>We</a:t>
            </a:r>
            <a:r>
              <a:rPr lang="sv-SE" dirty="0" smtClean="0"/>
              <a:t> Dream</a:t>
            </a:r>
            <a:endParaRPr lang="sv-SE" dirty="0"/>
          </a:p>
        </p:txBody>
      </p:sp>
      <p:pic>
        <p:nvPicPr>
          <p:cNvPr id="4" name="Platshållare för innehåll 7" descr="Thoraxträn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412776"/>
            <a:ext cx="4846860" cy="490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0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95536" y="148005"/>
            <a:ext cx="8534400" cy="758952"/>
          </a:xfrm>
        </p:spPr>
        <p:txBody>
          <a:bodyPr/>
          <a:lstStyle/>
          <a:p>
            <a:r>
              <a:rPr lang="sv-SE" dirty="0" err="1" smtClean="0"/>
              <a:t>Youth</a:t>
            </a:r>
            <a:r>
              <a:rPr lang="sv-SE" dirty="0" smtClean="0"/>
              <a:t> in Halland</a:t>
            </a:r>
            <a:endParaRPr lang="sv-SE" dirty="0"/>
          </a:p>
        </p:txBody>
      </p:sp>
      <p:pic>
        <p:nvPicPr>
          <p:cNvPr id="2050" name="Picture 2" descr="Image may contain: tex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548" y="116632"/>
            <a:ext cx="1187220" cy="118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latshållare för innehåll 8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970782" cy="970782"/>
          </a:xfrm>
          <a:prstGeom prst="rect">
            <a:avLst/>
          </a:prstGeom>
        </p:spPr>
      </p:pic>
      <p:grpSp>
        <p:nvGrpSpPr>
          <p:cNvPr id="4" name="Grupp 3"/>
          <p:cNvGrpSpPr/>
          <p:nvPr/>
        </p:nvGrpSpPr>
        <p:grpSpPr>
          <a:xfrm>
            <a:off x="1296548" y="1591885"/>
            <a:ext cx="6330042" cy="4173088"/>
            <a:chOff x="-23259" y="-1"/>
            <a:chExt cx="9203772" cy="6858003"/>
          </a:xfrm>
        </p:grpSpPr>
        <p:pic>
          <p:nvPicPr>
            <p:cNvPr id="6" name="Bildobjekt 5"/>
            <p:cNvPicPr>
              <a:picLocks noChangeAspect="1"/>
            </p:cNvPicPr>
            <p:nvPr/>
          </p:nvPicPr>
          <p:blipFill rotWithShape="1">
            <a:blip r:embed="rId4"/>
            <a:srcRect r="10965"/>
            <a:stretch/>
          </p:blipFill>
          <p:spPr>
            <a:xfrm>
              <a:off x="4922973" y="0"/>
              <a:ext cx="4257540" cy="3622284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145313" y="1682497"/>
              <a:ext cx="2066076" cy="1949349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23258" y="0"/>
              <a:ext cx="2818687" cy="1760443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3259" y="4134970"/>
              <a:ext cx="4019195" cy="2723032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0" name="Bildobjekt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8973" y="1695450"/>
              <a:ext cx="3242696" cy="2594157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1" name="Bildobjekt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33723" y="4725144"/>
              <a:ext cx="4462771" cy="2132856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2" name="Bildobjekt 1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15714" y="3556767"/>
              <a:ext cx="2295674" cy="124552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3" name="Bildobjekt 1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686869" y="-1"/>
              <a:ext cx="2413513" cy="1760445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4" name="Bildobjekt 13"/>
            <p:cNvPicPr>
              <a:picLocks noChangeAspect="1"/>
            </p:cNvPicPr>
            <p:nvPr/>
          </p:nvPicPr>
          <p:blipFill rotWithShape="1">
            <a:blip r:embed="rId12"/>
            <a:srcRect l="-2" t="-17847" r="12500"/>
            <a:stretch/>
          </p:blipFill>
          <p:spPr>
            <a:xfrm>
              <a:off x="7524328" y="3869210"/>
              <a:ext cx="1584176" cy="2988791"/>
            </a:xfrm>
            <a:prstGeom prst="rect">
              <a:avLst/>
            </a:prstGeom>
            <a:effectLst>
              <a:softEdge rad="63500"/>
            </a:effectLst>
          </p:spPr>
        </p:pic>
        <p:pic>
          <p:nvPicPr>
            <p:cNvPr id="15" name="Bildobjekt 14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100382" y="3531904"/>
              <a:ext cx="4043619" cy="1244190"/>
            </a:xfrm>
            <a:prstGeom prst="rect">
              <a:avLst/>
            </a:prstGeom>
            <a:effectLst>
              <a:softEdge rad="63500"/>
            </a:effectLst>
          </p:spPr>
        </p:pic>
      </p:grpSp>
    </p:spTree>
    <p:extLst>
      <p:ext uri="{BB962C8B-B14F-4D97-AF65-F5344CB8AC3E}">
        <p14:creationId xmlns:p14="http://schemas.microsoft.com/office/powerpoint/2010/main" val="334289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örvaltning">
  <a:themeElements>
    <a:clrScheme name="Förvaltning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Förvaltning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örvaltning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511</TotalTime>
  <Words>218</Words>
  <Application>Microsoft Office PowerPoint</Application>
  <PresentationFormat>Bildspel på skärmen (4:3)</PresentationFormat>
  <Paragraphs>90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17</vt:i4>
      </vt:variant>
    </vt:vector>
  </HeadingPairs>
  <TitlesOfParts>
    <vt:vector size="18" baseType="lpstr">
      <vt:lpstr>Förvaltning</vt:lpstr>
      <vt:lpstr>CLLD in Sweden</vt:lpstr>
      <vt:lpstr>CLLD Halland</vt:lpstr>
      <vt:lpstr>Model with intermediate body</vt:lpstr>
      <vt:lpstr>CLLD Halland</vt:lpstr>
      <vt:lpstr>Integrated strategy</vt:lpstr>
      <vt:lpstr>Åsa Coastwalk</vt:lpstr>
      <vt:lpstr>Team We Dream</vt:lpstr>
      <vt:lpstr>Team We Dream</vt:lpstr>
      <vt:lpstr>Youth in Halland</vt:lpstr>
      <vt:lpstr>PowerPoint-presentation</vt:lpstr>
      <vt:lpstr>PowerPoint-presentation</vt:lpstr>
      <vt:lpstr>State of play in Sweden</vt:lpstr>
      <vt:lpstr>State of play in Halland</vt:lpstr>
      <vt:lpstr>CLLD – does it work?</vt:lpstr>
      <vt:lpstr>CLLD – does it work?</vt:lpstr>
      <vt:lpstr>Some results from Leader Halland</vt:lpstr>
      <vt:lpstr>Conclusions</vt:lpstr>
    </vt:vector>
  </TitlesOfParts>
  <Company>Hylte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CLLD in Sweden</dc:title>
  <dc:creator>Marion Eckardt</dc:creator>
  <cp:lastModifiedBy>Marion Eckardt</cp:lastModifiedBy>
  <cp:revision>41</cp:revision>
  <dcterms:created xsi:type="dcterms:W3CDTF">2016-06-09T07:10:13Z</dcterms:created>
  <dcterms:modified xsi:type="dcterms:W3CDTF">2017-05-31T01:01:29Z</dcterms:modified>
</cp:coreProperties>
</file>