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8"/>
  </p:notesMasterIdLst>
  <p:handoutMasterIdLst>
    <p:handoutMasterId r:id="rId9"/>
  </p:handoutMasterIdLst>
  <p:sldIdLst>
    <p:sldId id="352" r:id="rId2"/>
    <p:sldId id="363" r:id="rId3"/>
    <p:sldId id="356" r:id="rId4"/>
    <p:sldId id="355" r:id="rId5"/>
    <p:sldId id="357" r:id="rId6"/>
    <p:sldId id="359" r:id="rId7"/>
  </p:sldIdLst>
  <p:sldSz cx="9144000" cy="6858000" type="screen4x3"/>
  <p:notesSz cx="6811963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1829AFD3-3C7D-4360-B258-E1993BE6F2E4}">
          <p14:sldIdLst>
            <p14:sldId id="352"/>
            <p14:sldId id="363"/>
            <p14:sldId id="356"/>
            <p14:sldId id="355"/>
            <p14:sldId id="357"/>
            <p14:sldId id="3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Grieve" initials="JG" lastIdx="19" clrIdx="0">
    <p:extLst>
      <p:ext uri="{19B8F6BF-5375-455C-9EA6-DF929625EA0E}">
        <p15:presenceInfo xmlns:p15="http://schemas.microsoft.com/office/powerpoint/2012/main" userId="f00fc202db8f42d5" providerId="Windows Live"/>
      </p:ext>
    </p:extLst>
  </p:cmAuthor>
  <p:cmAuthor id="2" name="Toth Peter" initials="TP" lastIdx="9" clrIdx="1">
    <p:extLst>
      <p:ext uri="{19B8F6BF-5375-455C-9EA6-DF929625EA0E}">
        <p15:presenceInfo xmlns:p15="http://schemas.microsoft.com/office/powerpoint/2012/main" userId="c1183906fbd0898f" providerId="Windows Live"/>
      </p:ext>
    </p:extLst>
  </p:cmAuthor>
  <p:cmAuthor id="3" name="Peter Toth" initials="PT" lastIdx="2" clrIdx="2">
    <p:extLst>
      <p:ext uri="{19B8F6BF-5375-455C-9EA6-DF929625EA0E}">
        <p15:presenceInfo xmlns:p15="http://schemas.microsoft.com/office/powerpoint/2012/main" userId="Peter Toth" providerId="None"/>
      </p:ext>
    </p:extLst>
  </p:cmAuthor>
  <p:cmAuthor id="4" name="Peter Toth" initials="PT [2]" lastIdx="2" clrIdx="3">
    <p:extLst>
      <p:ext uri="{19B8F6BF-5375-455C-9EA6-DF929625EA0E}">
        <p15:presenceInfo xmlns:p15="http://schemas.microsoft.com/office/powerpoint/2012/main" userId="S-1-5-21-3086443555-3613663991-140582908-112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4CA3"/>
    <a:srgbClr val="4472C4"/>
    <a:srgbClr val="FFFFFF"/>
    <a:srgbClr val="53AAAB"/>
    <a:srgbClr val="C55A11"/>
    <a:srgbClr val="77BCBD"/>
    <a:srgbClr val="A8D5BF"/>
    <a:srgbClr val="A9D18E"/>
    <a:srgbClr val="4CA7A8"/>
    <a:srgbClr val="FF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Világos stílus 1 – 6. jelölőszín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B344D84-9AFB-497E-A393-DC336BA19D2E}" styleName="Közepesen sötét stílus 3 – 3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ílus és rács nélkül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Világos stílus 1 – 5. jelölőszín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597" autoAdjust="0"/>
    <p:restoredTop sz="82808" autoAdjust="0"/>
  </p:normalViewPr>
  <p:slideViewPr>
    <p:cSldViewPr snapToGrid="0">
      <p:cViewPr varScale="1">
        <p:scale>
          <a:sx n="91" d="100"/>
          <a:sy n="91" d="100"/>
        </p:scale>
        <p:origin x="172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3996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9213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10CE3A-75F4-4922-8BC9-61641DB1F083}" type="datetimeFigureOut">
              <a:rPr lang="en-GB" smtClean="0"/>
              <a:t>30/05/2017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9213" y="9444038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3C559D-1C36-49E7-BD93-EDDD600D4D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4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8536" y="0"/>
            <a:ext cx="2951851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81FBD7-F6C2-4465-B9E4-B6FBEF7EFD09}" type="datetimeFigureOut">
              <a:rPr lang="en-GB" smtClean="0"/>
              <a:t>30/05/2017</a:t>
            </a:fld>
            <a:endParaRPr lang="en-GB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69988" y="1243013"/>
            <a:ext cx="447198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851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FC86A9-1234-4E93-B182-F072D9DCB4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1272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Challenges, difficulties, frustrations, bureaucracy, admin and SIMPLIFICATION</a:t>
            </a:r>
          </a:p>
          <a:p>
            <a:endParaRPr lang="en-GB" dirty="0"/>
          </a:p>
          <a:p>
            <a:r>
              <a:rPr lang="en-GB" dirty="0"/>
              <a:t>But still here and trying to do  it better – at the heart of now and the future</a:t>
            </a:r>
          </a:p>
          <a:p>
            <a:pPr lvl="0">
              <a:lnSpc>
                <a:spcPct val="90000"/>
              </a:lnSpc>
              <a:spcBef>
                <a:spcPts val="1000"/>
              </a:spcBef>
              <a:defRPr/>
            </a:pPr>
            <a:r>
              <a:rPr lang="es-ES" sz="1800" b="1" dirty="0">
                <a:solidFill>
                  <a:srgbClr val="008183"/>
                </a:solidFill>
              </a:rPr>
              <a:t>Cork Action plan : </a:t>
            </a:r>
            <a:r>
              <a:rPr lang="es-ES" sz="1800" b="1" dirty="0" err="1">
                <a:solidFill>
                  <a:srgbClr val="008183"/>
                </a:solidFill>
              </a:rPr>
              <a:t>Actions</a:t>
            </a:r>
            <a:r>
              <a:rPr lang="es-ES" sz="1800" b="1" dirty="0">
                <a:solidFill>
                  <a:srgbClr val="008183"/>
                </a:solidFill>
              </a:rPr>
              <a:t> </a:t>
            </a:r>
            <a:r>
              <a:rPr lang="es-ES" sz="1800" b="1" dirty="0" err="1">
                <a:solidFill>
                  <a:srgbClr val="008183"/>
                </a:solidFill>
              </a:rPr>
              <a:t>on</a:t>
            </a:r>
            <a:r>
              <a:rPr lang="es-ES" sz="1800" b="1" dirty="0">
                <a:solidFill>
                  <a:srgbClr val="008183"/>
                </a:solidFill>
              </a:rPr>
              <a:t> 10 </a:t>
            </a:r>
            <a:r>
              <a:rPr lang="es-ES" sz="1800" b="1" dirty="0" err="1">
                <a:solidFill>
                  <a:srgbClr val="008183"/>
                </a:solidFill>
              </a:rPr>
              <a:t>points</a:t>
            </a:r>
            <a:r>
              <a:rPr lang="es-ES" sz="1800" b="1" dirty="0">
                <a:solidFill>
                  <a:srgbClr val="008183"/>
                </a:solidFill>
              </a:rPr>
              <a:t> – </a:t>
            </a:r>
            <a:r>
              <a:rPr lang="es-ES" sz="1800" b="1" dirty="0" err="1">
                <a:solidFill>
                  <a:srgbClr val="008183"/>
                </a:solidFill>
              </a:rPr>
              <a:t>all</a:t>
            </a:r>
            <a:r>
              <a:rPr lang="es-ES" sz="1800" b="1" dirty="0">
                <a:solidFill>
                  <a:srgbClr val="008183"/>
                </a:solidFill>
              </a:rPr>
              <a:t> link to LEADER</a:t>
            </a:r>
          </a:p>
          <a:p>
            <a:pPr lvl="0">
              <a:lnSpc>
                <a:spcPct val="90000"/>
              </a:lnSpc>
              <a:spcBef>
                <a:spcPts val="1000"/>
              </a:spcBef>
              <a:defRPr/>
            </a:pPr>
            <a:r>
              <a:rPr lang="es-ES" sz="1800" b="1" dirty="0">
                <a:solidFill>
                  <a:srgbClr val="008183"/>
                </a:solidFill>
              </a:rPr>
              <a:t> </a:t>
            </a:r>
            <a:r>
              <a:rPr lang="es-ES" sz="1800" b="1" dirty="0" err="1">
                <a:solidFill>
                  <a:srgbClr val="008183"/>
                </a:solidFill>
              </a:rPr>
              <a:t>resilience</a:t>
            </a:r>
            <a:r>
              <a:rPr lang="es-ES" sz="1800" b="1" dirty="0">
                <a:solidFill>
                  <a:srgbClr val="008183"/>
                </a:solidFill>
              </a:rPr>
              <a:t>, </a:t>
            </a:r>
            <a:r>
              <a:rPr lang="es-ES" sz="1800" b="1" dirty="0" err="1">
                <a:solidFill>
                  <a:srgbClr val="008183"/>
                </a:solidFill>
              </a:rPr>
              <a:t>generational</a:t>
            </a:r>
            <a:r>
              <a:rPr lang="es-ES" sz="1800" b="1" dirty="0">
                <a:solidFill>
                  <a:srgbClr val="008183"/>
                </a:solidFill>
              </a:rPr>
              <a:t> </a:t>
            </a:r>
          </a:p>
          <a:p>
            <a:pPr lvl="0">
              <a:lnSpc>
                <a:spcPct val="90000"/>
              </a:lnSpc>
              <a:spcBef>
                <a:spcPts val="1000"/>
              </a:spcBef>
              <a:defRPr/>
            </a:pPr>
            <a:r>
              <a:rPr lang="es-ES" sz="1800" b="1" dirty="0">
                <a:solidFill>
                  <a:srgbClr val="008183"/>
                </a:solidFill>
              </a:rPr>
              <a:t>   </a:t>
            </a:r>
            <a:r>
              <a:rPr lang="es-ES" sz="1800" b="1" dirty="0" err="1">
                <a:solidFill>
                  <a:srgbClr val="008183"/>
                </a:solidFill>
              </a:rPr>
              <a:t>renewal</a:t>
            </a:r>
            <a:r>
              <a:rPr lang="es-ES" sz="1800" b="1" dirty="0">
                <a:solidFill>
                  <a:srgbClr val="008183"/>
                </a:solidFill>
              </a:rPr>
              <a:t>, rural </a:t>
            </a:r>
            <a:r>
              <a:rPr lang="es-ES" sz="1800" b="1" dirty="0" err="1">
                <a:solidFill>
                  <a:srgbClr val="008183"/>
                </a:solidFill>
              </a:rPr>
              <a:t>value</a:t>
            </a:r>
            <a:r>
              <a:rPr lang="es-ES" sz="1800" b="1" dirty="0">
                <a:solidFill>
                  <a:srgbClr val="008183"/>
                </a:solidFill>
              </a:rPr>
              <a:t> </a:t>
            </a:r>
            <a:r>
              <a:rPr lang="es-ES" sz="1800" b="1" dirty="0" err="1">
                <a:solidFill>
                  <a:srgbClr val="008183"/>
                </a:solidFill>
              </a:rPr>
              <a:t>chains</a:t>
            </a:r>
            <a:r>
              <a:rPr lang="es-ES" sz="1800" b="1" dirty="0">
                <a:solidFill>
                  <a:srgbClr val="008183"/>
                </a:solidFill>
              </a:rPr>
              <a:t>, </a:t>
            </a:r>
            <a:r>
              <a:rPr lang="es-ES" sz="1800" b="1" dirty="0" err="1">
                <a:solidFill>
                  <a:srgbClr val="008183"/>
                </a:solidFill>
              </a:rPr>
              <a:t>digitisation</a:t>
            </a:r>
            <a:r>
              <a:rPr lang="es-ES" sz="1800" b="1" dirty="0">
                <a:solidFill>
                  <a:srgbClr val="008183"/>
                </a:solidFill>
              </a:rPr>
              <a:t>, </a:t>
            </a:r>
          </a:p>
          <a:p>
            <a:pPr lvl="0">
              <a:lnSpc>
                <a:spcPct val="90000"/>
              </a:lnSpc>
              <a:spcBef>
                <a:spcPts val="1000"/>
              </a:spcBef>
              <a:defRPr/>
            </a:pPr>
            <a:r>
              <a:rPr lang="es-ES" sz="1800" b="1" dirty="0">
                <a:solidFill>
                  <a:srgbClr val="008183"/>
                </a:solidFill>
              </a:rPr>
              <a:t>   </a:t>
            </a:r>
            <a:r>
              <a:rPr lang="es-ES" sz="1800" b="1" dirty="0" err="1">
                <a:solidFill>
                  <a:srgbClr val="008183"/>
                </a:solidFill>
              </a:rPr>
              <a:t>smart</a:t>
            </a:r>
            <a:r>
              <a:rPr lang="es-ES" sz="1800" b="1" dirty="0">
                <a:solidFill>
                  <a:srgbClr val="008183"/>
                </a:solidFill>
              </a:rPr>
              <a:t> </a:t>
            </a:r>
            <a:r>
              <a:rPr lang="es-ES" sz="1800" b="1" dirty="0" err="1">
                <a:solidFill>
                  <a:srgbClr val="008183"/>
                </a:solidFill>
              </a:rPr>
              <a:t>villages</a:t>
            </a:r>
            <a:r>
              <a:rPr lang="es-ES" sz="1800" b="1" dirty="0">
                <a:solidFill>
                  <a:srgbClr val="008183"/>
                </a:solidFill>
              </a:rPr>
              <a:t>, social  </a:t>
            </a:r>
            <a:r>
              <a:rPr lang="es-ES" sz="1800" b="1" dirty="0" err="1">
                <a:solidFill>
                  <a:srgbClr val="008183"/>
                </a:solidFill>
              </a:rPr>
              <a:t>inclusion</a:t>
            </a:r>
            <a:r>
              <a:rPr lang="es-ES" sz="1800" b="1" dirty="0">
                <a:solidFill>
                  <a:srgbClr val="008183"/>
                </a:solidFill>
              </a:rPr>
              <a:t>, </a:t>
            </a:r>
            <a:r>
              <a:rPr lang="es-ES" sz="1800" b="1" dirty="0" err="1">
                <a:solidFill>
                  <a:srgbClr val="008183"/>
                </a:solidFill>
              </a:rPr>
              <a:t>climate</a:t>
            </a:r>
            <a:r>
              <a:rPr lang="es-ES" sz="1800" b="1" dirty="0">
                <a:solidFill>
                  <a:srgbClr val="008183"/>
                </a:solidFill>
              </a:rPr>
              <a:t> </a:t>
            </a:r>
          </a:p>
          <a:p>
            <a:pPr lvl="0">
              <a:lnSpc>
                <a:spcPct val="90000"/>
              </a:lnSpc>
              <a:spcBef>
                <a:spcPts val="1000"/>
              </a:spcBef>
              <a:defRPr/>
            </a:pPr>
            <a:r>
              <a:rPr lang="es-ES" sz="1800" b="1" dirty="0">
                <a:solidFill>
                  <a:srgbClr val="008183"/>
                </a:solidFill>
              </a:rPr>
              <a:t>   </a:t>
            </a:r>
            <a:r>
              <a:rPr lang="es-ES" sz="1800" b="1" dirty="0" err="1">
                <a:solidFill>
                  <a:srgbClr val="008183"/>
                </a:solidFill>
              </a:rPr>
              <a:t>change</a:t>
            </a:r>
            <a:r>
              <a:rPr lang="es-ES" sz="1800" b="1" dirty="0">
                <a:solidFill>
                  <a:srgbClr val="008183"/>
                </a:solidFill>
              </a:rPr>
              <a:t>, circular </a:t>
            </a:r>
            <a:r>
              <a:rPr lang="es-ES" sz="1800" b="1" dirty="0" err="1">
                <a:solidFill>
                  <a:srgbClr val="008183"/>
                </a:solidFill>
              </a:rPr>
              <a:t>economy</a:t>
            </a:r>
            <a:r>
              <a:rPr lang="es-ES" sz="1800" b="1" dirty="0">
                <a:solidFill>
                  <a:srgbClr val="008183"/>
                </a:solidFill>
              </a:rPr>
              <a:t>, </a:t>
            </a:r>
            <a:r>
              <a:rPr lang="es-ES" sz="1800" b="1" dirty="0" err="1">
                <a:solidFill>
                  <a:srgbClr val="008183"/>
                </a:solidFill>
              </a:rPr>
              <a:t>broader</a:t>
            </a:r>
            <a:r>
              <a:rPr lang="es-ES" sz="1800" b="1" dirty="0">
                <a:solidFill>
                  <a:srgbClr val="008183"/>
                </a:solidFill>
              </a:rPr>
              <a:t> </a:t>
            </a:r>
          </a:p>
          <a:p>
            <a:pPr lvl="0">
              <a:lnSpc>
                <a:spcPct val="90000"/>
              </a:lnSpc>
              <a:spcBef>
                <a:spcPts val="1000"/>
              </a:spcBef>
              <a:defRPr/>
            </a:pPr>
            <a:r>
              <a:rPr lang="es-ES" sz="1800" b="1" dirty="0">
                <a:solidFill>
                  <a:srgbClr val="008183"/>
                </a:solidFill>
              </a:rPr>
              <a:t>   </a:t>
            </a:r>
            <a:r>
              <a:rPr lang="es-ES" sz="1800" b="1" dirty="0" err="1">
                <a:solidFill>
                  <a:srgbClr val="008183"/>
                </a:solidFill>
              </a:rPr>
              <a:t>innovation</a:t>
            </a:r>
            <a:r>
              <a:rPr lang="es-ES" sz="1800" b="1" dirty="0">
                <a:solidFill>
                  <a:srgbClr val="008183"/>
                </a:solidFill>
              </a:rPr>
              <a:t>……</a:t>
            </a:r>
          </a:p>
          <a:p>
            <a:pPr lvl="0">
              <a:lnSpc>
                <a:spcPct val="90000"/>
              </a:lnSpc>
              <a:spcBef>
                <a:spcPts val="1000"/>
              </a:spcBef>
              <a:defRPr/>
            </a:pPr>
            <a:r>
              <a:rPr lang="es-ES" sz="1800" b="1" dirty="0">
                <a:solidFill>
                  <a:srgbClr val="008183"/>
                </a:solidFill>
              </a:rPr>
              <a:t> </a:t>
            </a:r>
          </a:p>
          <a:p>
            <a:pPr lvl="0">
              <a:lnSpc>
                <a:spcPct val="90000"/>
              </a:lnSpc>
              <a:spcBef>
                <a:spcPts val="1000"/>
              </a:spcBef>
              <a:defRPr/>
            </a:pPr>
            <a:r>
              <a:rPr lang="es-ES" sz="1800" b="1" dirty="0" err="1">
                <a:solidFill>
                  <a:srgbClr val="008183"/>
                </a:solidFill>
              </a:rPr>
              <a:t>Processes</a:t>
            </a:r>
            <a:r>
              <a:rPr lang="es-ES" sz="1800" b="1" dirty="0">
                <a:solidFill>
                  <a:srgbClr val="008183"/>
                </a:solidFill>
              </a:rPr>
              <a:t> – Rural </a:t>
            </a:r>
            <a:r>
              <a:rPr lang="es-ES" sz="1800" b="1" dirty="0" err="1">
                <a:solidFill>
                  <a:srgbClr val="008183"/>
                </a:solidFill>
              </a:rPr>
              <a:t>proofing</a:t>
            </a:r>
            <a:r>
              <a:rPr lang="es-ES" sz="1800" b="1" dirty="0">
                <a:solidFill>
                  <a:srgbClr val="008183"/>
                </a:solidFill>
              </a:rPr>
              <a:t>,  </a:t>
            </a:r>
            <a:r>
              <a:rPr lang="es-ES" sz="1800" b="1" dirty="0" err="1">
                <a:solidFill>
                  <a:srgbClr val="008183"/>
                </a:solidFill>
              </a:rPr>
              <a:t>bottom</a:t>
            </a:r>
            <a:r>
              <a:rPr lang="es-ES" sz="1800" b="1" dirty="0">
                <a:solidFill>
                  <a:srgbClr val="008183"/>
                </a:solidFill>
              </a:rPr>
              <a:t>-up LEADER,  </a:t>
            </a:r>
            <a:r>
              <a:rPr lang="es-ES" sz="1800" b="1" dirty="0" err="1">
                <a:solidFill>
                  <a:srgbClr val="008183"/>
                </a:solidFill>
              </a:rPr>
              <a:t>simplification</a:t>
            </a:r>
            <a:r>
              <a:rPr lang="es-ES" sz="1800" b="1" dirty="0">
                <a:solidFill>
                  <a:srgbClr val="008183"/>
                </a:solidFill>
              </a:rPr>
              <a:t>, </a:t>
            </a:r>
            <a:r>
              <a:rPr lang="es-ES" sz="1800" b="1" dirty="0" err="1">
                <a:solidFill>
                  <a:srgbClr val="008183"/>
                </a:solidFill>
              </a:rPr>
              <a:t>communication</a:t>
            </a:r>
            <a:r>
              <a:rPr lang="es-ES" sz="1800" b="1" dirty="0">
                <a:solidFill>
                  <a:srgbClr val="008183"/>
                </a:solidFill>
              </a:rPr>
              <a:t>……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FC86A9-1234-4E93-B182-F072D9DCB48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986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Link to Cork 1</a:t>
            </a:r>
          </a:p>
          <a:p>
            <a:endParaRPr lang="en-GB" baseline="0" dirty="0"/>
          </a:p>
          <a:p>
            <a:r>
              <a:rPr lang="en-GB" dirty="0">
                <a:solidFill>
                  <a:srgbClr val="188F8D"/>
                </a:solidFill>
              </a:rPr>
              <a:t>From the method in LEADER 1 to CLLD</a:t>
            </a:r>
          </a:p>
          <a:p>
            <a:r>
              <a:rPr lang="en-GB" dirty="0"/>
              <a:t>Method, laboratory, strategy and all rural areas, mainstreaming, multi-funding</a:t>
            </a:r>
          </a:p>
          <a:p>
            <a:endParaRPr lang="en-GB" dirty="0">
              <a:solidFill>
                <a:srgbClr val="188F8D"/>
              </a:solidFill>
            </a:endParaRPr>
          </a:p>
          <a:p>
            <a:r>
              <a:rPr lang="en-GB" baseline="0" dirty="0"/>
              <a:t>STILL HERE</a:t>
            </a:r>
          </a:p>
          <a:p>
            <a:endParaRPr lang="en-GB" baseline="0" dirty="0"/>
          </a:p>
          <a:p>
            <a:r>
              <a:rPr lang="en-GB" dirty="0"/>
              <a:t>An integral part of the process, an objective, a sustainable outcome and a tool</a:t>
            </a:r>
          </a:p>
          <a:p>
            <a:endParaRPr lang="en-GB" dirty="0"/>
          </a:p>
          <a:p>
            <a:r>
              <a:rPr lang="en-GB" baseline="0" dirty="0"/>
              <a:t>Links are also integral to LEADER and these need to be strengthened in whole approach, innovation a case in point</a:t>
            </a:r>
          </a:p>
          <a:p>
            <a:endParaRPr lang="en-GB" baseline="0" dirty="0"/>
          </a:p>
          <a:p>
            <a:r>
              <a:rPr lang="en-GB" dirty="0"/>
              <a:t>Change </a:t>
            </a:r>
            <a:r>
              <a:rPr lang="en-GB" dirty="0" err="1"/>
              <a:t>mgt</a:t>
            </a:r>
            <a:r>
              <a:rPr lang="en-GB" dirty="0"/>
              <a:t> theory, link to LEADER and to innovation</a:t>
            </a:r>
          </a:p>
          <a:p>
            <a:endParaRPr lang="en-GB" dirty="0"/>
          </a:p>
          <a:p>
            <a:r>
              <a:rPr lang="en-GB" dirty="0"/>
              <a:t>STILL THE FOCUS</a:t>
            </a:r>
          </a:p>
          <a:p>
            <a:endParaRPr lang="en-GB" dirty="0"/>
          </a:p>
          <a:p>
            <a:r>
              <a:rPr lang="en-GB" dirty="0"/>
              <a:t>Was</a:t>
            </a:r>
            <a:r>
              <a:rPr lang="en-GB" baseline="0" dirty="0"/>
              <a:t> also supposed to be a simplification</a:t>
            </a:r>
          </a:p>
          <a:p>
            <a:endParaRPr lang="en-GB" baseline="0" dirty="0"/>
          </a:p>
          <a:p>
            <a:r>
              <a:rPr lang="en-GB" baseline="0" dirty="0"/>
              <a:t>But mainstreamed and multiplied</a:t>
            </a:r>
          </a:p>
          <a:p>
            <a:endParaRPr lang="en-GB" baseline="0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14879-1E26-4F31-9C49-F3DC9AEEA6A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6286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18183"/>
                </a:solidFill>
              </a:rPr>
              <a:t>What makes CLLD different is bottom up, place based approach with grass roots policy implementation.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18183"/>
                </a:solidFill>
              </a:rPr>
              <a:t>Decision making more relevant and connected to local people.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18183"/>
                </a:solidFill>
              </a:rPr>
              <a:t>EU more relevant and connected to local people.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18183"/>
                </a:solidFill>
              </a:rPr>
              <a:t>Stakeholders need to make the strong evidence based case for the future demonstrating the added value.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18183"/>
                </a:solidFill>
              </a:rPr>
              <a:t>Omnibus Regulation should help CLLD work better. 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18183"/>
                </a:solidFill>
              </a:rPr>
              <a:t>Avoid gold plating, focus on results.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18183"/>
                </a:solidFill>
              </a:rPr>
              <a:t>Promote and permit innovation, take some risks and learn.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18183"/>
                </a:solidFill>
              </a:rPr>
              <a:t>Keep communicating and networking, working on the method at all levels, build capacity, take necessary small steps.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FC86A9-1234-4E93-B182-F072D9DCB48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715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srgbClr val="018183"/>
                </a:solidFill>
              </a:rPr>
              <a:t>‘Moving CLLD from hierarchy to cooperation’ </a:t>
            </a:r>
            <a:r>
              <a:rPr lang="en-GB" dirty="0">
                <a:solidFill>
                  <a:srgbClr val="018183"/>
                </a:solidFill>
              </a:rPr>
              <a:t>-  improve results by increasing ownership, common understanding and motivation. All stakeholders responsible.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srgbClr val="018183"/>
                </a:solidFill>
              </a:rPr>
              <a:t>‘Producing a CLLD communication plan’</a:t>
            </a:r>
            <a:r>
              <a:rPr lang="en-GB" dirty="0">
                <a:solidFill>
                  <a:srgbClr val="018183"/>
                </a:solidFill>
              </a:rPr>
              <a:t> to strengthen understanding at all levels and demonstrate added value. LAGs, MAs develop or refresh Communication Plans, supported by NRNs, ENRD.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srgbClr val="018183"/>
                </a:solidFill>
              </a:rPr>
              <a:t>‘Reinforcing bottom up by putting trust in local governance’</a:t>
            </a:r>
            <a:r>
              <a:rPr lang="en-GB" dirty="0">
                <a:solidFill>
                  <a:srgbClr val="018183"/>
                </a:solidFill>
              </a:rPr>
              <a:t> identify simple steps to increase trust, e.g. regular meetings between MAs and (F)LAGs with a neutral chair.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solidFill>
                <a:srgbClr val="018183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srgbClr val="018183"/>
                </a:solidFill>
              </a:rPr>
              <a:t>‘Allowing innovation by allowing failure’</a:t>
            </a:r>
            <a:r>
              <a:rPr lang="en-GB" dirty="0">
                <a:solidFill>
                  <a:srgbClr val="018183"/>
                </a:solidFill>
              </a:rPr>
              <a:t> - release potential, innovate and learn. Simplify regulations, change rules, adapt success criteria. Train delivery chain, change attitudes, build trust.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srgbClr val="018183"/>
                </a:solidFill>
              </a:rPr>
              <a:t>‘Real decision making by local people’</a:t>
            </a:r>
            <a:r>
              <a:rPr lang="en-GB" dirty="0">
                <a:solidFill>
                  <a:srgbClr val="018183"/>
                </a:solidFill>
              </a:rPr>
              <a:t>– respond to need, build bottom up trust, include riskier projects.  Include, engage communities funds serve, shift power towards local, pursue co-responsibility and common interests.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srgbClr val="018183"/>
                </a:solidFill>
              </a:rPr>
              <a:t>‘Active and integrated communication plan’</a:t>
            </a:r>
            <a:r>
              <a:rPr lang="en-GB" dirty="0">
                <a:solidFill>
                  <a:srgbClr val="018183"/>
                </a:solidFill>
              </a:rPr>
              <a:t> - share clear, simple, audience appropriate messages, empower benefitting communities.  Transparent process, learn from each other, build trust and stronger relationships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solidFill>
                <a:srgbClr val="018183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srgbClr val="018183"/>
                </a:solidFill>
              </a:rPr>
              <a:t>One simple implementation rule and body for CLLD</a:t>
            </a:r>
            <a:r>
              <a:rPr lang="en-GB" dirty="0">
                <a:solidFill>
                  <a:srgbClr val="018183"/>
                </a:solidFill>
              </a:rPr>
              <a:t> –improve LAG’s autonomy and responsibility, ‘one basket of money for CLLD’.  More inter DG structures to facilitate simpler rules, for Member States a single CLLD delivery body.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srgbClr val="018183"/>
                </a:solidFill>
              </a:rPr>
              <a:t>‘Better delivery system with exchanges and a working group’</a:t>
            </a:r>
            <a:r>
              <a:rPr lang="en-GB" dirty="0">
                <a:solidFill>
                  <a:srgbClr val="018183"/>
                </a:solidFill>
              </a:rPr>
              <a:t> – more beneficiary orientated delivery.  Working group to identify critical issues, exchange good practice, strong will to effect change.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srgbClr val="018183"/>
                </a:solidFill>
              </a:rPr>
              <a:t>‘Harmonising CLLD delivery systems’</a:t>
            </a:r>
            <a:r>
              <a:rPr lang="en-GB" dirty="0">
                <a:solidFill>
                  <a:srgbClr val="018183"/>
                </a:solidFill>
              </a:rPr>
              <a:t> – creating speedy, flexible processes incorporating local needs into national systems.  Flexible interpretation of regulations by MA. Trust and good communication essential.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solidFill>
                <a:srgbClr val="018183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solidFill>
                <a:srgbClr val="018183"/>
              </a:solidFill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FC86A9-1234-4E93-B182-F072D9DCB48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7670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Improvement oriented – </a:t>
            </a:r>
            <a:r>
              <a:rPr lang="en-GB" b="1" dirty="0"/>
              <a:t>revitalise - renew</a:t>
            </a:r>
          </a:p>
          <a:p>
            <a:endParaRPr lang="en-GB" dirty="0"/>
          </a:p>
          <a:p>
            <a:r>
              <a:rPr lang="en-GB" dirty="0"/>
              <a:t>Focusing on two</a:t>
            </a:r>
            <a:r>
              <a:rPr lang="en-GB" baseline="0" dirty="0"/>
              <a:t> elements of </a:t>
            </a:r>
            <a:r>
              <a:rPr lang="en-GB" b="1" baseline="0" dirty="0"/>
              <a:t>the method </a:t>
            </a: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FC86A9-1234-4E93-B182-F072D9DCB48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8274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Cork</a:t>
            </a:r>
          </a:p>
          <a:p>
            <a:r>
              <a:rPr lang="en-GB" dirty="0"/>
              <a:t>LSG</a:t>
            </a:r>
          </a:p>
          <a:p>
            <a:r>
              <a:rPr lang="en-GB" dirty="0"/>
              <a:t>OECD</a:t>
            </a:r>
          </a:p>
          <a:p>
            <a:r>
              <a:rPr lang="en-GB" dirty="0"/>
              <a:t>PWGs</a:t>
            </a:r>
          </a:p>
          <a:p>
            <a:r>
              <a:rPr lang="en-GB" dirty="0"/>
              <a:t>LAGs</a:t>
            </a:r>
          </a:p>
          <a:p>
            <a:r>
              <a:rPr lang="en-GB" dirty="0"/>
              <a:t>Stakeholders / networks</a:t>
            </a:r>
          </a:p>
          <a:p>
            <a:r>
              <a:rPr lang="en-GB" dirty="0"/>
              <a:t>Events Business seminar, LINC x 2 </a:t>
            </a:r>
            <a:r>
              <a:rPr lang="en-GB" dirty="0" err="1"/>
              <a:t>etc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FC86A9-1234-4E93-B182-F072D9DCB48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1571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371600"/>
            <a:ext cx="6858000" cy="38862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635DF-37CD-4F05-999C-B89EE476D565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D5D14-4C3F-4F88-9137-EA32FFD61C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301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9981C-290C-414B-9324-7E8BEF76122A}" type="datetimeFigureOut">
              <a:rPr lang="fr-BE" smtClean="0"/>
              <a:t>30/05/2017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C6B59-5064-4AC5-A634-0C2D32CE547F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796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720411"/>
            <a:ext cx="7886700" cy="9702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635DF-37CD-4F05-999C-B89EE476D565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D5D14-4C3F-4F88-9137-EA32FFD61C1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ENRD-PPT-top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3296652" cy="110415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44361"/>
            <a:ext cx="9144000" cy="133731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85" y="125202"/>
            <a:ext cx="1476006" cy="59520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097" y="6303822"/>
            <a:ext cx="730125" cy="50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569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5" r:id="rId2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rgbClr val="0C4CA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8183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818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818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8183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818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Other voices?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John Grieve</a:t>
            </a:r>
          </a:p>
          <a:p>
            <a:r>
              <a:rPr lang="en-GB" dirty="0"/>
              <a:t>ENRD Contact Point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2345635" y="5135557"/>
            <a:ext cx="44825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rgbClr val="0C4CA3"/>
                </a:solidFill>
              </a:rPr>
              <a:t>ELARD Gathering</a:t>
            </a:r>
          </a:p>
          <a:p>
            <a:pPr algn="ctr"/>
            <a:r>
              <a:rPr lang="en-GB" sz="1600" b="1" dirty="0">
                <a:solidFill>
                  <a:srgbClr val="0C4CA3"/>
                </a:solidFill>
              </a:rPr>
              <a:t>Brussels</a:t>
            </a:r>
          </a:p>
          <a:p>
            <a:pPr algn="ctr"/>
            <a:r>
              <a:rPr lang="en-GB" sz="1600" b="1" dirty="0">
                <a:solidFill>
                  <a:srgbClr val="0C4CA3"/>
                </a:solidFill>
              </a:rPr>
              <a:t>31 </a:t>
            </a:r>
            <a:r>
              <a:rPr lang="hu-HU" sz="1600" b="1" dirty="0">
                <a:solidFill>
                  <a:srgbClr val="0C4CA3"/>
                </a:solidFill>
              </a:rPr>
              <a:t>May 2017</a:t>
            </a:r>
            <a:endParaRPr lang="en-US" sz="1600" b="1" dirty="0">
              <a:solidFill>
                <a:srgbClr val="0C4CA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388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319" y="3821206"/>
            <a:ext cx="2974885" cy="2366386"/>
          </a:xfrm>
          <a:prstGeom prst="rect">
            <a:avLst/>
          </a:prstGeom>
        </p:spPr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143000" y="1099127"/>
            <a:ext cx="6858000" cy="4158673"/>
          </a:xfrm>
        </p:spPr>
        <p:txBody>
          <a:bodyPr>
            <a:normAutofit/>
          </a:bodyPr>
          <a:lstStyle/>
          <a:p>
            <a:pPr algn="ctr"/>
            <a:r>
              <a:rPr lang="en-GB" sz="5400" dirty="0"/>
              <a:t>In the beginning LEADER was the innovation!</a:t>
            </a:r>
          </a:p>
          <a:p>
            <a:pPr algn="ctr"/>
            <a:r>
              <a:rPr lang="en-GB" sz="2800" dirty="0"/>
              <a:t>(and simplification!!)</a:t>
            </a:r>
          </a:p>
        </p:txBody>
      </p:sp>
    </p:spTree>
    <p:extLst>
      <p:ext uri="{BB962C8B-B14F-4D97-AF65-F5344CB8AC3E}">
        <p14:creationId xmlns:p14="http://schemas.microsoft.com/office/powerpoint/2010/main" val="3455083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3999" y="1051035"/>
            <a:ext cx="7409793" cy="4960882"/>
          </a:xfrm>
        </p:spPr>
        <p:txBody>
          <a:bodyPr>
            <a:normAutofit fontScale="62500" lnSpcReduction="20000"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900" dirty="0" err="1"/>
              <a:t>‘</a:t>
            </a:r>
            <a:r>
              <a:rPr lang="en-GB" sz="2900" b="1" dirty="0" err="1"/>
              <a:t>a</a:t>
            </a:r>
            <a:r>
              <a:rPr lang="en-GB" sz="2900" b="1" dirty="0"/>
              <a:t> disruptive innovation</a:t>
            </a:r>
            <a:r>
              <a:rPr lang="en-GB" sz="2900" dirty="0"/>
              <a:t>, </a:t>
            </a:r>
            <a:r>
              <a:rPr lang="en-GB" sz="2200" dirty="0"/>
              <a:t>area based, locally managed, around a network’</a:t>
            </a:r>
          </a:p>
          <a:p>
            <a:r>
              <a:rPr lang="en-GB" sz="2200" dirty="0"/>
              <a:t>A </a:t>
            </a:r>
            <a:r>
              <a:rPr lang="en-GB" sz="2900" b="1" dirty="0"/>
              <a:t>laboratory of innovation </a:t>
            </a:r>
            <a:r>
              <a:rPr lang="en-GB" sz="2200" dirty="0"/>
              <a:t>and transition, </a:t>
            </a:r>
            <a:r>
              <a:rPr lang="en-GB" sz="2900" dirty="0"/>
              <a:t>‘</a:t>
            </a:r>
            <a:r>
              <a:rPr lang="en-GB" sz="2900" b="1" dirty="0"/>
              <a:t>think tanks</a:t>
            </a:r>
            <a:r>
              <a:rPr lang="en-GB" sz="2900" dirty="0"/>
              <a:t>’ </a:t>
            </a:r>
            <a:r>
              <a:rPr lang="en-GB" sz="2200" dirty="0"/>
              <a:t>of their territories</a:t>
            </a:r>
          </a:p>
          <a:p>
            <a:r>
              <a:rPr lang="en-GB" sz="2200" dirty="0"/>
              <a:t>Mainstreaming and expansion - constant need to </a:t>
            </a:r>
            <a:r>
              <a:rPr lang="en-GB" sz="2900" b="1" dirty="0"/>
              <a:t>simplify</a:t>
            </a:r>
          </a:p>
          <a:p>
            <a:r>
              <a:rPr lang="en-GB" sz="2200" dirty="0"/>
              <a:t>A method to create hope and invent</a:t>
            </a:r>
            <a:r>
              <a:rPr lang="en-GB" sz="2200" b="1" dirty="0"/>
              <a:t> </a:t>
            </a:r>
            <a:r>
              <a:rPr lang="en-GB" sz="2900" b="1" dirty="0"/>
              <a:t>a more inclusive, sustainable and smart future</a:t>
            </a:r>
          </a:p>
          <a:p>
            <a:r>
              <a:rPr lang="en-GB" sz="1500" i="1" dirty="0"/>
              <a:t>(Yves Champetier)</a:t>
            </a:r>
          </a:p>
          <a:p>
            <a:endParaRPr lang="en-GB" dirty="0"/>
          </a:p>
          <a:p>
            <a:pPr lvl="0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200" dirty="0"/>
              <a:t>CLLD can be </a:t>
            </a:r>
            <a:r>
              <a:rPr lang="en-GB" sz="2900" b="1" dirty="0"/>
              <a:t>agile</a:t>
            </a:r>
            <a:r>
              <a:rPr lang="en-GB" sz="2600" dirty="0"/>
              <a:t>, </a:t>
            </a:r>
            <a:r>
              <a:rPr lang="en-GB" sz="2200" dirty="0"/>
              <a:t>needs driven, relevant, </a:t>
            </a:r>
            <a:r>
              <a:rPr lang="en-GB" sz="2900" b="1" dirty="0"/>
              <a:t>permit risk taking</a:t>
            </a:r>
            <a:r>
              <a:rPr lang="en-GB" sz="2600" b="1" dirty="0"/>
              <a:t>, </a:t>
            </a:r>
            <a:r>
              <a:rPr lang="en-GB" sz="2200" dirty="0"/>
              <a:t>and</a:t>
            </a:r>
            <a:r>
              <a:rPr lang="en-GB" sz="2600" b="1" dirty="0"/>
              <a:t> </a:t>
            </a:r>
            <a:r>
              <a:rPr lang="en-GB" sz="2200" dirty="0"/>
              <a:t>learning</a:t>
            </a:r>
          </a:p>
          <a:p>
            <a:r>
              <a:rPr lang="en-GB" sz="2900" b="1" dirty="0"/>
              <a:t>Too complex</a:t>
            </a:r>
            <a:r>
              <a:rPr lang="en-GB" sz="2600" dirty="0"/>
              <a:t>, </a:t>
            </a:r>
            <a:r>
              <a:rPr lang="en-GB" sz="2200" dirty="0"/>
              <a:t>inflexible, not attractive</a:t>
            </a:r>
          </a:p>
          <a:p>
            <a:r>
              <a:rPr lang="en-GB" sz="2900" b="1" dirty="0"/>
              <a:t>Rural urban </a:t>
            </a:r>
            <a:r>
              <a:rPr lang="en-GB" sz="2200" dirty="0"/>
              <a:t>barriers not needed</a:t>
            </a:r>
          </a:p>
          <a:p>
            <a:r>
              <a:rPr lang="en-GB" sz="1600" i="1" dirty="0"/>
              <a:t>(Peter Cook)</a:t>
            </a:r>
          </a:p>
          <a:p>
            <a:endParaRPr lang="en-GB" dirty="0"/>
          </a:p>
          <a:p>
            <a:pPr lvl="0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200" dirty="0"/>
              <a:t>Use small things to make big things happen – </a:t>
            </a:r>
            <a:r>
              <a:rPr lang="en-GB" sz="2900" b="1" dirty="0"/>
              <a:t>progressively linking </a:t>
            </a:r>
            <a:r>
              <a:rPr lang="en-GB" sz="2200" dirty="0"/>
              <a:t>actions and resources from a LEADER base</a:t>
            </a:r>
          </a:p>
          <a:p>
            <a:r>
              <a:rPr lang="en-GB" sz="2200" dirty="0"/>
              <a:t>When CLLD is present </a:t>
            </a:r>
            <a:r>
              <a:rPr lang="en-GB" sz="2900" b="1" dirty="0"/>
              <a:t>conflicting agendas </a:t>
            </a:r>
            <a:r>
              <a:rPr lang="en-GB" sz="2200" dirty="0"/>
              <a:t>are forced to </a:t>
            </a:r>
            <a:r>
              <a:rPr lang="en-GB" sz="2900" b="1" dirty="0"/>
              <a:t>work together</a:t>
            </a:r>
          </a:p>
          <a:p>
            <a:r>
              <a:rPr lang="en-GB" sz="2200" dirty="0"/>
              <a:t>Exploiting our </a:t>
            </a:r>
            <a:r>
              <a:rPr lang="en-GB" sz="2900" b="1" dirty="0"/>
              <a:t>natural resources </a:t>
            </a:r>
            <a:r>
              <a:rPr lang="en-GB" sz="2200" dirty="0"/>
              <a:t>for sustainable economic benefit</a:t>
            </a:r>
          </a:p>
          <a:p>
            <a:r>
              <a:rPr lang="en-GB" sz="2900" b="1" dirty="0"/>
              <a:t>What makes us different makes us interesting</a:t>
            </a:r>
            <a:r>
              <a:rPr lang="en-GB" sz="2600" dirty="0"/>
              <a:t>, </a:t>
            </a:r>
            <a:r>
              <a:rPr lang="en-GB" sz="2200" dirty="0"/>
              <a:t>what makes us interesting makes us marketable, what makes us marketable drives us up the economic ladder</a:t>
            </a:r>
          </a:p>
          <a:p>
            <a:r>
              <a:rPr lang="en-GB" sz="1800" i="1" dirty="0"/>
              <a:t>(</a:t>
            </a:r>
            <a:r>
              <a:rPr lang="en-GB" sz="1800" i="1" dirty="0" err="1"/>
              <a:t>Gerralt</a:t>
            </a:r>
            <a:r>
              <a:rPr lang="en-GB" sz="1800" i="1" dirty="0"/>
              <a:t> Llewelyn Jones)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124200" y="144901"/>
            <a:ext cx="6019800" cy="906133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>
                <a:solidFill>
                  <a:srgbClr val="0C4CA3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 err="1">
                <a:latin typeface="+mn-lt"/>
              </a:rPr>
              <a:t>B</a:t>
            </a:r>
            <a:r>
              <a:rPr lang="en-GB" sz="4400" dirty="0" err="1"/>
              <a:t>å</a:t>
            </a:r>
            <a:r>
              <a:rPr lang="en-GB" sz="4400" dirty="0" err="1">
                <a:latin typeface="+mn-lt"/>
              </a:rPr>
              <a:t>stad</a:t>
            </a:r>
            <a:r>
              <a:rPr lang="en-GB" sz="4400" dirty="0">
                <a:latin typeface="+mn-lt"/>
              </a:rPr>
              <a:t> Inspirations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227" y="1177159"/>
            <a:ext cx="1530226" cy="101575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33290" y="2577661"/>
            <a:ext cx="1610710" cy="120803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615" y="4237639"/>
            <a:ext cx="1509384" cy="1509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985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48" y="193388"/>
            <a:ext cx="1281570" cy="516801"/>
          </a:xfrm>
          <a:prstGeom prst="rect">
            <a:avLst/>
          </a:prstGeom>
        </p:spPr>
      </p:pic>
      <p:sp>
        <p:nvSpPr>
          <p:cNvPr id="14" name="Title 1"/>
          <p:cNvSpPr txBox="1">
            <a:spLocks/>
          </p:cNvSpPr>
          <p:nvPr/>
        </p:nvSpPr>
        <p:spPr>
          <a:xfrm>
            <a:off x="2900853" y="152400"/>
            <a:ext cx="5906815" cy="7886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The </a:t>
            </a:r>
            <a:r>
              <a:rPr lang="en-GB" sz="3600" b="1" dirty="0" err="1">
                <a:solidFill>
                  <a:srgbClr val="0C4CA3"/>
                </a:solidFill>
                <a:latin typeface="+mn-lt"/>
              </a:rPr>
              <a:t>Båstad</a:t>
            </a:r>
            <a:r>
              <a:rPr lang="en-GB" sz="3600" b="1" dirty="0">
                <a:solidFill>
                  <a:srgbClr val="0C4CA3"/>
                </a:solidFill>
                <a:latin typeface="+mn-lt"/>
              </a:rPr>
              <a:t> ‘Improvement Agenda’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 </a:t>
            </a:r>
            <a:endParaRPr lang="fr-BE" sz="3600" b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47674" y="1295400"/>
            <a:ext cx="8245476" cy="4584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endParaRPr lang="en-US" sz="2000" b="1" dirty="0">
              <a:solidFill>
                <a:srgbClr val="2B9798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7674" y="1295400"/>
            <a:ext cx="40461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Local partnerships and governance</a:t>
            </a:r>
            <a:endParaRPr lang="fr-BE" sz="20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018183"/>
                </a:solidFill>
              </a:rPr>
              <a:t>‘Moving CLLD from hierarchy to cooperation’</a:t>
            </a:r>
            <a:r>
              <a:rPr lang="en-GB" dirty="0">
                <a:solidFill>
                  <a:srgbClr val="018183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018183"/>
                </a:solidFill>
              </a:rPr>
              <a:t>‘Producing a CLLD communication plan’</a:t>
            </a:r>
            <a:endParaRPr lang="en-GB" dirty="0">
              <a:solidFill>
                <a:srgbClr val="018183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018183"/>
                </a:solidFill>
              </a:rPr>
              <a:t>‘Reinforcing bottom up by putting trust in local governance’</a:t>
            </a:r>
            <a:endParaRPr lang="en-GB" dirty="0">
              <a:solidFill>
                <a:srgbClr val="018183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761548" y="1295400"/>
            <a:ext cx="40461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Financing, delivering, reporting</a:t>
            </a:r>
            <a:endParaRPr lang="fr-BE" sz="20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018183"/>
                </a:solidFill>
              </a:rPr>
              <a:t>‘Allowing innovation by allowing failure’</a:t>
            </a:r>
            <a:r>
              <a:rPr lang="en-GB" dirty="0">
                <a:solidFill>
                  <a:srgbClr val="018183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018183"/>
                </a:solidFill>
              </a:rPr>
              <a:t>‘Real decision making by local people’</a:t>
            </a:r>
            <a:endParaRPr lang="en-GB" dirty="0">
              <a:solidFill>
                <a:srgbClr val="018183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018183"/>
                </a:solidFill>
              </a:rPr>
              <a:t>‘Active and integrated communication plan’</a:t>
            </a:r>
            <a:endParaRPr lang="en-GB" dirty="0">
              <a:solidFill>
                <a:srgbClr val="018183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47352" y="3831378"/>
            <a:ext cx="404612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Working with local assets</a:t>
            </a:r>
            <a:endParaRPr lang="fr-BE" sz="20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018183"/>
                </a:solidFill>
              </a:rPr>
              <a:t>One simple implementation rule and body for CLLD</a:t>
            </a:r>
            <a:endParaRPr lang="en-GB" dirty="0">
              <a:solidFill>
                <a:srgbClr val="018183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018183"/>
                </a:solidFill>
              </a:rPr>
              <a:t>‘Better delivery system with exchanges and a working group’</a:t>
            </a:r>
            <a:endParaRPr lang="en-GB" dirty="0">
              <a:solidFill>
                <a:srgbClr val="018183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018183"/>
                </a:solidFill>
              </a:rPr>
              <a:t>‘Harmonising CLLD delivery systems’</a:t>
            </a:r>
            <a:endParaRPr lang="en-GB" dirty="0">
              <a:solidFill>
                <a:srgbClr val="01818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768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96056" y="210206"/>
            <a:ext cx="6471745" cy="746235"/>
          </a:xfrm>
        </p:spPr>
        <p:txBody>
          <a:bodyPr>
            <a:normAutofit/>
          </a:bodyPr>
          <a:lstStyle/>
          <a:p>
            <a:r>
              <a:rPr lang="en-GB" sz="4400" dirty="0"/>
              <a:t>Practitioner Working Groups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0415" y="1345720"/>
            <a:ext cx="8647386" cy="5382883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Working in the delivery chain, user focused, facilitating tools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Cooperation, common templates, definitions, criteria and tools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Innovation low in practice but high demand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b="1" dirty="0"/>
              <a:t>Innovating in the LAG, innovating by the LAG, innovating through the LAG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Exchange experience, common understanding and approaches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‘New’ enabling roles, innovation brokers, TNC coordinators </a:t>
            </a:r>
            <a:r>
              <a:rPr lang="en-GB" dirty="0" err="1"/>
              <a:t>etc</a:t>
            </a:r>
            <a:endParaRPr lang="en-GB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Prioritisation of Compliance – Bureaucratic burden - Ease the pressure, implement the method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Working smarter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1850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65928" y="0"/>
            <a:ext cx="6078072" cy="946432"/>
          </a:xfrm>
        </p:spPr>
        <p:txBody>
          <a:bodyPr/>
          <a:lstStyle/>
          <a:p>
            <a:r>
              <a:rPr lang="en-GB" dirty="0"/>
              <a:t>Other       Ideas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2454" y="1113645"/>
            <a:ext cx="8388247" cy="5854713"/>
          </a:xfrm>
        </p:spPr>
        <p:txBody>
          <a:bodyPr>
            <a:normAutofit fontScale="70000" lnSpcReduction="20000"/>
          </a:bodyPr>
          <a:lstStyle/>
          <a:p>
            <a:pPr marL="342900" indent="-342900" algn="l">
              <a:lnSpc>
                <a:spcPct val="118000"/>
              </a:lnSpc>
              <a:buFont typeface="Arial" panose="020B0604020202020204" pitchFamily="34" charset="0"/>
              <a:buChar char="•"/>
            </a:pPr>
            <a:r>
              <a:rPr lang="en-GB" sz="3100" dirty="0"/>
              <a:t>Much loved classic - fit for today?  25 years on and still giving grants?</a:t>
            </a:r>
          </a:p>
          <a:p>
            <a:pPr marL="342900" indent="-342900" algn="l">
              <a:lnSpc>
                <a:spcPct val="118000"/>
              </a:lnSpc>
              <a:buFont typeface="Arial" panose="020B0604020202020204" pitchFamily="34" charset="0"/>
              <a:buChar char="•"/>
            </a:pPr>
            <a:r>
              <a:rPr lang="en-US" sz="3100" dirty="0"/>
              <a:t>A shift from ex post controls on compliance to results-based funding – but </a:t>
            </a:r>
            <a:r>
              <a:rPr lang="en-US" sz="3100" dirty="0"/>
              <a:t>how </a:t>
            </a:r>
            <a:r>
              <a:rPr lang="en-US" sz="3100" dirty="0"/>
              <a:t>in practice? </a:t>
            </a:r>
          </a:p>
          <a:p>
            <a:pPr marL="342900" indent="-342900" algn="l">
              <a:lnSpc>
                <a:spcPct val="118000"/>
              </a:lnSpc>
              <a:buFont typeface="Arial" panose="020B0604020202020204" pitchFamily="34" charset="0"/>
              <a:buChar char="•"/>
            </a:pPr>
            <a:r>
              <a:rPr lang="en-GB" sz="3100" dirty="0"/>
              <a:t>Sustainable change is human change –  but when to measure?</a:t>
            </a:r>
          </a:p>
          <a:p>
            <a:pPr marL="342900" indent="-342900" algn="l">
              <a:lnSpc>
                <a:spcPct val="118000"/>
              </a:lnSpc>
              <a:buFont typeface="Arial" panose="020B0604020202020204" pitchFamily="34" charset="0"/>
              <a:buChar char="•"/>
            </a:pPr>
            <a:r>
              <a:rPr lang="en-GB" sz="3100" dirty="0"/>
              <a:t>LEADER animates – beneficiaries innovate - Invest in the method, e.g. budget based on animation activity?</a:t>
            </a:r>
          </a:p>
          <a:p>
            <a:pPr marL="342900" indent="-342900" algn="l">
              <a:lnSpc>
                <a:spcPct val="118000"/>
              </a:lnSpc>
              <a:buFont typeface="Arial" panose="020B0604020202020204" pitchFamily="34" charset="0"/>
              <a:buChar char="•"/>
            </a:pPr>
            <a:r>
              <a:rPr lang="en-GB" sz="3100" dirty="0"/>
              <a:t>Demand aggregation, clustering, crowd funding, mentoring, organisation, brokerage </a:t>
            </a:r>
            <a:r>
              <a:rPr lang="en-GB" sz="3100" dirty="0" err="1"/>
              <a:t>etc</a:t>
            </a:r>
            <a:r>
              <a:rPr lang="en-GB" sz="3100" dirty="0"/>
              <a:t> – Links - LEADER concepts at heart!!</a:t>
            </a:r>
          </a:p>
          <a:p>
            <a:pPr marL="342900" indent="-342900" algn="l">
              <a:lnSpc>
                <a:spcPct val="118000"/>
              </a:lnSpc>
              <a:buFont typeface="Arial" panose="020B0604020202020204" pitchFamily="34" charset="0"/>
              <a:buChar char="•"/>
            </a:pPr>
            <a:r>
              <a:rPr lang="en-GB" sz="3100" dirty="0"/>
              <a:t>LEADER as a platform - c</a:t>
            </a:r>
            <a:r>
              <a:rPr lang="en-US" sz="3100" dirty="0" err="1"/>
              <a:t>itizen</a:t>
            </a:r>
            <a:r>
              <a:rPr lang="en-US" sz="3100" dirty="0"/>
              <a:t> led investment in strategic local assets and enabling conditions using multiple forms and funding sources.</a:t>
            </a:r>
          </a:p>
          <a:p>
            <a:pPr marL="342900" indent="-342900" algn="l">
              <a:lnSpc>
                <a:spcPct val="118000"/>
              </a:lnSpc>
              <a:buFont typeface="Arial" panose="020B0604020202020204" pitchFamily="34" charset="0"/>
              <a:buChar char="•"/>
            </a:pPr>
            <a:r>
              <a:rPr lang="en-US" sz="3100" dirty="0"/>
              <a:t>Governance </a:t>
            </a:r>
            <a:r>
              <a:rPr lang="en-US" sz="3100" dirty="0">
                <a:solidFill>
                  <a:srgbClr val="0C4CA3"/>
                </a:solidFill>
              </a:rPr>
              <a:t>+</a:t>
            </a:r>
            <a:r>
              <a:rPr lang="en-US" sz="3100" dirty="0"/>
              <a:t> Greater Proportionality                   Outreach, engagement, </a:t>
            </a:r>
            <a:r>
              <a:rPr lang="en-US" sz="3100" dirty="0" err="1"/>
              <a:t>mobilisation</a:t>
            </a:r>
            <a:r>
              <a:rPr lang="en-US" sz="3100" dirty="0"/>
              <a:t> and empowerment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1026" name="Picture 2" descr="Image result for light bulb images clip 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6878" y="0"/>
            <a:ext cx="996172" cy="1113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rrow: Right 3"/>
          <p:cNvSpPr/>
          <p:nvPr/>
        </p:nvSpPr>
        <p:spPr>
          <a:xfrm>
            <a:off x="5316046" y="5119925"/>
            <a:ext cx="978408" cy="484632"/>
          </a:xfrm>
          <a:prstGeom prst="rightArrow">
            <a:avLst/>
          </a:prstGeom>
          <a:solidFill>
            <a:srgbClr val="4472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50482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3799</TotalTime>
  <Words>1091</Words>
  <Application>Microsoft Office PowerPoint</Application>
  <PresentationFormat>On-screen Show (4:3)</PresentationFormat>
  <Paragraphs>121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Custom Design</vt:lpstr>
      <vt:lpstr>Other voices?</vt:lpstr>
      <vt:lpstr>PowerPoint Presentation</vt:lpstr>
      <vt:lpstr>PowerPoint Presentation</vt:lpstr>
      <vt:lpstr>PowerPoint Presentation</vt:lpstr>
      <vt:lpstr>Practitioner Working Groups</vt:lpstr>
      <vt:lpstr>Other       Ideas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Fiorella Giorgiani</dc:creator>
  <cp:lastModifiedBy>John Grieve</cp:lastModifiedBy>
  <cp:revision>229</cp:revision>
  <cp:lastPrinted>2017-05-30T07:18:30Z</cp:lastPrinted>
  <dcterms:created xsi:type="dcterms:W3CDTF">2015-07-23T15:04:06Z</dcterms:created>
  <dcterms:modified xsi:type="dcterms:W3CDTF">2017-05-30T09:08:10Z</dcterms:modified>
</cp:coreProperties>
</file>