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6" r:id="rId2"/>
    <p:sldId id="326" r:id="rId3"/>
    <p:sldId id="282" r:id="rId4"/>
    <p:sldId id="327" r:id="rId5"/>
    <p:sldId id="328" r:id="rId6"/>
    <p:sldId id="299" r:id="rId7"/>
    <p:sldId id="329" r:id="rId8"/>
    <p:sldId id="330" r:id="rId9"/>
    <p:sldId id="331" r:id="rId10"/>
    <p:sldId id="332" r:id="rId11"/>
    <p:sldId id="325" r:id="rId12"/>
  </p:sldIdLst>
  <p:sldSz cx="9144000" cy="6858000" type="screen4x3"/>
  <p:notesSz cx="9926638" cy="679767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F00"/>
    <a:srgbClr val="77C1C7"/>
    <a:srgbClr val="715B53"/>
    <a:srgbClr val="9C8B7E"/>
    <a:srgbClr val="971712"/>
    <a:srgbClr val="5B5C59"/>
    <a:srgbClr val="7A7377"/>
    <a:srgbClr val="41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0898"/>
  </p:normalViewPr>
  <p:slideViewPr>
    <p:cSldViewPr>
      <p:cViewPr varScale="1">
        <p:scale>
          <a:sx n="126" d="100"/>
          <a:sy n="126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0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9538"/>
            <a:ext cx="4300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59538"/>
            <a:ext cx="4300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BA57B67-7C40-D845-8FC5-5ED735AD711C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22662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0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11175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27388"/>
            <a:ext cx="7281862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9538"/>
            <a:ext cx="4300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59538"/>
            <a:ext cx="4300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00" tIns="45749" rIns="91500" bIns="457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07FB65D-169E-0C44-876B-4D9391E0BF5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081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652F480-8244-B243-B767-6C5916C3E8DD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FC1D938-7EDC-444A-976F-C80C116C67E7}" type="slidenum">
              <a:rPr lang="fr-FR" altLang="fr-FR" sz="1200"/>
              <a:pPr/>
              <a:t>10</a:t>
            </a:fld>
            <a:endParaRPr lang="fr-FR" altLang="fr-FR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652F480-8244-B243-B767-6C5916C3E8DD}" type="slidenum">
              <a:rPr lang="fr-FR" altLang="fr-FR" sz="1200"/>
              <a:pPr/>
              <a:t>11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00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6BF5B55-A588-1746-975F-D29B998433CD}" type="slidenum">
              <a:rPr lang="fr-FR" altLang="fr-FR" sz="1200"/>
              <a:pPr/>
              <a:t>2</a:t>
            </a:fld>
            <a:endParaRPr lang="fr-FR" altLang="fr-FR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0FA3ED0-58D5-EE4C-8D66-A6CE9C711B78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0FA3ED0-58D5-EE4C-8D66-A6CE9C711B78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0FA3ED0-58D5-EE4C-8D66-A6CE9C711B78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FC1D938-7EDC-444A-976F-C80C116C67E7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8940342-8732-F546-B8E0-2E2BC11B54A2}" type="slidenum">
              <a:rPr lang="fr-FR" altLang="fr-FR" sz="1200"/>
              <a:pPr/>
              <a:t>7</a:t>
            </a:fld>
            <a:endParaRPr lang="fr-FR" altLang="fr-FR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FC1D938-7EDC-444A-976F-C80C116C67E7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FC1D938-7EDC-444A-976F-C80C116C67E7}" type="slidenum">
              <a:rPr lang="fr-FR" altLang="fr-FR" sz="1200"/>
              <a:pPr/>
              <a:t>9</a:t>
            </a:fld>
            <a:endParaRPr lang="fr-FR" altLang="fr-FR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B59A-0346-CB4C-854F-8EE92969AA74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87819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7AE4-8BB3-194D-8AC2-0DC1DC80D830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7392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A7677-9C10-CC47-AA75-A767A0AC12E4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6932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18E7-9106-AE4F-8A08-5A332354AC4B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963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7E49-3FE6-B942-B535-391578FC094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8626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0EEA-41A1-134E-9FF4-97A5B74F3FFB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5915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1D3D-202C-D345-BB96-AB2CC7E9E1E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5669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E8ED4-0ADA-2541-AA04-127A49FF0EE9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3973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C023B-D60D-4548-ACB0-A911881D4FD6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473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979EA-47D1-3F48-A936-A011D494A2F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6667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074D-3F03-FC41-801D-6206F7D7A33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008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588BC2B-726E-2541-AA93-0EB582508436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0" y="-26988"/>
            <a:ext cx="2341563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9" name="Rectangle 10"/>
          <p:cNvSpPr>
            <a:spLocks noChangeArrowheads="1"/>
          </p:cNvSpPr>
          <p:nvPr/>
        </p:nvSpPr>
        <p:spPr bwMode="auto">
          <a:xfrm>
            <a:off x="0" y="-26988"/>
            <a:ext cx="874713" cy="6858001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42350" y="2420888"/>
            <a:ext cx="8305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1200"/>
              </a:spcBef>
              <a:buFontTx/>
              <a:buNone/>
            </a:pPr>
            <a:r>
              <a:rPr lang="fr-FR" altLang="fr-FR" sz="2800" b="1" dirty="0">
                <a:solidFill>
                  <a:srgbClr val="971712"/>
                </a:solidFill>
                <a:latin typeface="Trebuchet MS" charset="0"/>
              </a:rPr>
              <a:t>For a </a:t>
            </a:r>
            <a:r>
              <a:rPr lang="fr-FR" altLang="fr-FR" sz="2800" b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800" b="1" dirty="0">
                <a:solidFill>
                  <a:srgbClr val="971712"/>
                </a:solidFill>
                <a:latin typeface="Trebuchet MS" charset="0"/>
              </a:rPr>
              <a:t> Rural Agenda post 2020!</a:t>
            </a:r>
          </a:p>
          <a:p>
            <a:pPr algn="ctr">
              <a:spcBef>
                <a:spcPts val="1200"/>
              </a:spcBef>
              <a:buFontTx/>
              <a:buNone/>
            </a:pPr>
            <a:endParaRPr lang="fr-FR" altLang="fr-FR" sz="1600" b="1" dirty="0">
              <a:solidFill>
                <a:srgbClr val="971712"/>
              </a:solidFill>
              <a:latin typeface="Trebuchet MS" charset="0"/>
            </a:endParaRPr>
          </a:p>
        </p:txBody>
      </p:sp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17412" name="Picture 7" descr="Expologo 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19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17414" name="Text Box 23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9592" y="3645024"/>
            <a:ext cx="830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The expression of the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 ambition in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favor</a:t>
            </a: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 of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integrated</a:t>
            </a: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sustainable</a:t>
            </a: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development</a:t>
            </a: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of rural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territories</a:t>
            </a: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 in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their</a:t>
            </a:r>
            <a:r>
              <a:rPr lang="fr-FR" altLang="fr-FR" sz="1600" b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1600" b="1" dirty="0" err="1">
                <a:solidFill>
                  <a:srgbClr val="971712"/>
                </a:solidFill>
                <a:latin typeface="Trebuchet MS" charset="0"/>
              </a:rPr>
              <a:t>diversity</a:t>
            </a:r>
            <a:endParaRPr lang="fr-FR" altLang="fr-FR" sz="1600" b="1" dirty="0">
              <a:solidFill>
                <a:srgbClr val="971712"/>
              </a:solidFill>
              <a:latin typeface="Trebuchet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70450" y="27364"/>
            <a:ext cx="82454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rural Agenda for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effectiveness</a:t>
            </a:r>
            <a:endParaRPr lang="fr-FR" altLang="fr-FR" sz="2400" i="1" dirty="0">
              <a:solidFill>
                <a:srgbClr val="971712"/>
              </a:solidFill>
              <a:latin typeface="Trebuchet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simplifying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approach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for the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implementation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of the CLLD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fr-FR" sz="1800" i="1" dirty="0">
              <a:solidFill>
                <a:srgbClr val="971712"/>
              </a:solidFill>
              <a:latin typeface="Arial Narrow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600" i="1" dirty="0">
              <a:solidFill>
                <a:srgbClr val="971712"/>
              </a:solidFill>
              <a:latin typeface="Trebuchet MS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27653" name="Picture 4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27656" name="Text Box 15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126876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dirty="0" smtClean="0"/>
              <a:t>generating </a:t>
            </a:r>
            <a:r>
              <a:rPr lang="en-US" dirty="0"/>
              <a:t>savings in resources, thanks to better integration of local objectives and </a:t>
            </a:r>
            <a:r>
              <a:rPr lang="en-US" dirty="0" smtClean="0"/>
              <a:t>capacities.</a:t>
            </a:r>
          </a:p>
          <a:p>
            <a:pPr marL="342900" lvl="0" indent="-342900">
              <a:buFont typeface="Arial"/>
              <a:buChar char="•"/>
            </a:pPr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fr-BE" dirty="0" smtClean="0"/>
              <a:t>funding through the </a:t>
            </a:r>
            <a:r>
              <a:rPr lang="fr-BE" dirty="0"/>
              <a:t>European Multifund "Rural </a:t>
            </a:r>
            <a:r>
              <a:rPr lang="fr-BE" dirty="0" smtClean="0"/>
              <a:t>Territories » </a:t>
            </a:r>
          </a:p>
          <a:p>
            <a:pPr marL="342900" lvl="0" indent="-342900">
              <a:buFont typeface="Arial"/>
              <a:buChar char="•"/>
            </a:pPr>
            <a:endParaRPr lang="fr-BE" dirty="0"/>
          </a:p>
          <a:p>
            <a:pPr marL="342900" lvl="0" indent="-342900">
              <a:buFont typeface="Arial"/>
              <a:buChar char="•"/>
            </a:pPr>
            <a:r>
              <a:rPr lang="fr-BE" dirty="0" smtClean="0"/>
              <a:t>the national </a:t>
            </a:r>
            <a:r>
              <a:rPr lang="fr-BE" dirty="0"/>
              <a:t>/ regional Conference of Rural </a:t>
            </a:r>
            <a:r>
              <a:rPr lang="fr-BE" dirty="0" smtClean="0"/>
              <a:t>Territories </a:t>
            </a:r>
            <a:r>
              <a:rPr lang="fr-BE" dirty="0"/>
              <a:t>to </a:t>
            </a:r>
            <a:r>
              <a:rPr lang="fr-BE" dirty="0" smtClean="0"/>
              <a:t>supervise </a:t>
            </a:r>
            <a:r>
              <a:rPr lang="fr-BE" dirty="0"/>
              <a:t>the implementation of the </a:t>
            </a:r>
            <a:r>
              <a:rPr lang="fr-BE" dirty="0" smtClean="0"/>
              <a:t>funding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90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0" y="-26988"/>
            <a:ext cx="2341563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9" name="Rectangle 10"/>
          <p:cNvSpPr>
            <a:spLocks noChangeArrowheads="1"/>
          </p:cNvSpPr>
          <p:nvPr/>
        </p:nvSpPr>
        <p:spPr bwMode="auto">
          <a:xfrm>
            <a:off x="0" y="-26988"/>
            <a:ext cx="874713" cy="6858001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56457" y="2390340"/>
            <a:ext cx="8305800" cy="1420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500"/>
              </a:spcBef>
              <a:buFontTx/>
              <a:buNone/>
            </a:pPr>
            <a:r>
              <a:rPr lang="fr-FR" altLang="fr-FR" sz="2600" i="1" dirty="0" err="1" smtClean="0">
                <a:solidFill>
                  <a:srgbClr val="971712"/>
                </a:solidFill>
              </a:rPr>
              <a:t>Thank</a:t>
            </a:r>
            <a:r>
              <a:rPr lang="fr-FR" altLang="fr-FR" sz="2600" i="1" dirty="0" smtClean="0">
                <a:solidFill>
                  <a:srgbClr val="971712"/>
                </a:solidFill>
              </a:rPr>
              <a:t> </a:t>
            </a:r>
            <a:r>
              <a:rPr lang="fr-FR" altLang="fr-FR" sz="2600" i="1" dirty="0" err="1" smtClean="0">
                <a:solidFill>
                  <a:srgbClr val="971712"/>
                </a:solidFill>
              </a:rPr>
              <a:t>you</a:t>
            </a:r>
            <a:r>
              <a:rPr lang="fr-FR" altLang="fr-FR" sz="2600" i="1" dirty="0" smtClean="0">
                <a:solidFill>
                  <a:srgbClr val="971712"/>
                </a:solidFill>
              </a:rPr>
              <a:t> for </a:t>
            </a:r>
            <a:r>
              <a:rPr lang="fr-FR" altLang="fr-FR" sz="2600" i="1" dirty="0" err="1" smtClean="0">
                <a:solidFill>
                  <a:srgbClr val="971712"/>
                </a:solidFill>
              </a:rPr>
              <a:t>your</a:t>
            </a:r>
            <a:r>
              <a:rPr lang="fr-FR" altLang="fr-FR" sz="2600" i="1" dirty="0" smtClean="0">
                <a:solidFill>
                  <a:srgbClr val="971712"/>
                </a:solidFill>
              </a:rPr>
              <a:t> attention.</a:t>
            </a:r>
          </a:p>
          <a:p>
            <a:pPr algn="ctr">
              <a:spcBef>
                <a:spcPts val="500"/>
              </a:spcBef>
              <a:buFontTx/>
              <a:buNone/>
            </a:pPr>
            <a:endParaRPr lang="fr-FR" altLang="fr-FR" sz="2600" b="1" i="1" dirty="0">
              <a:solidFill>
                <a:srgbClr val="971712"/>
              </a:solidFill>
            </a:endParaRPr>
          </a:p>
          <a:p>
            <a:pPr algn="ctr">
              <a:spcBef>
                <a:spcPts val="500"/>
              </a:spcBef>
              <a:buFontTx/>
              <a:buNone/>
            </a:pPr>
            <a:r>
              <a:rPr lang="fr-FR" altLang="fr-FR" sz="2600" b="1" i="1" dirty="0" err="1" smtClean="0">
                <a:solidFill>
                  <a:srgbClr val="971712"/>
                </a:solidFill>
              </a:rPr>
              <a:t>www.ruraleurope.org</a:t>
            </a:r>
            <a:endParaRPr lang="fr-FR" altLang="fr-FR" sz="2400" b="1" dirty="0">
              <a:solidFill>
                <a:srgbClr val="4E8F00"/>
              </a:solidFill>
            </a:endParaRPr>
          </a:p>
        </p:txBody>
      </p:sp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17412" name="Picture 7" descr="Expologo 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19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17414" name="Text Box 23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0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898525" y="173038"/>
            <a:ext cx="8245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fr-FR" altLang="fr-FR" sz="2800" dirty="0">
                <a:solidFill>
                  <a:srgbClr val="971712"/>
                </a:solidFill>
              </a:rPr>
              <a:t>A </a:t>
            </a:r>
            <a:r>
              <a:rPr lang="fr-FR" altLang="fr-FR" sz="2800" dirty="0" err="1">
                <a:solidFill>
                  <a:srgbClr val="971712"/>
                </a:solidFill>
              </a:rPr>
              <a:t>necessary</a:t>
            </a:r>
            <a:r>
              <a:rPr lang="fr-FR" altLang="fr-FR" sz="2800" dirty="0">
                <a:solidFill>
                  <a:srgbClr val="971712"/>
                </a:solidFill>
              </a:rPr>
              <a:t> </a:t>
            </a:r>
            <a:r>
              <a:rPr lang="fr-FR" altLang="fr-FR" sz="2800" dirty="0" err="1">
                <a:solidFill>
                  <a:srgbClr val="971712"/>
                </a:solidFill>
              </a:rPr>
              <a:t>paradigm</a:t>
            </a:r>
            <a:r>
              <a:rPr lang="fr-FR" altLang="fr-FR" sz="2800" dirty="0">
                <a:solidFill>
                  <a:srgbClr val="971712"/>
                </a:solidFill>
              </a:rPr>
              <a:t> </a:t>
            </a:r>
            <a:r>
              <a:rPr lang="fr-FR" altLang="fr-FR" sz="2800" dirty="0" smtClean="0">
                <a:solidFill>
                  <a:srgbClr val="971712"/>
                </a:solidFill>
              </a:rPr>
              <a:t>shift</a:t>
            </a:r>
            <a:endParaRPr lang="fr-FR" altLang="fr-FR" sz="2800" dirty="0">
              <a:solidFill>
                <a:srgbClr val="971712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21508" name="Picture 5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914400" y="1187450"/>
            <a:ext cx="815816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58775" indent="5556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/>
            <a:r>
              <a:rPr lang="fr-FR" sz="2000" dirty="0"/>
              <a:t>The </a:t>
            </a:r>
            <a:r>
              <a:rPr lang="fr-FR" sz="2000" dirty="0" err="1"/>
              <a:t>added</a:t>
            </a:r>
            <a:r>
              <a:rPr lang="fr-FR" sz="2000" dirty="0"/>
              <a:t> value and the </a:t>
            </a:r>
            <a:r>
              <a:rPr lang="fr-FR" sz="2000" dirty="0" err="1"/>
              <a:t>potential</a:t>
            </a:r>
            <a:r>
              <a:rPr lang="fr-FR" sz="2000" dirty="0"/>
              <a:t> for innovation </a:t>
            </a:r>
            <a:r>
              <a:rPr lang="fr-FR" sz="2000" dirty="0" err="1"/>
              <a:t>that</a:t>
            </a:r>
            <a:r>
              <a:rPr lang="fr-FR" sz="2000" dirty="0"/>
              <a:t> rural areas </a:t>
            </a:r>
            <a:r>
              <a:rPr lang="fr-FR" sz="2000" dirty="0" err="1"/>
              <a:t>can</a:t>
            </a:r>
            <a:r>
              <a:rPr lang="fr-FR" sz="2000" dirty="0"/>
              <a:t> </a:t>
            </a:r>
            <a:r>
              <a:rPr lang="fr-FR" sz="2000" dirty="0" err="1"/>
              <a:t>bring</a:t>
            </a:r>
            <a:r>
              <a:rPr lang="fr-FR" sz="2000" dirty="0"/>
              <a:t>, in all </a:t>
            </a:r>
            <a:r>
              <a:rPr lang="fr-FR" sz="2000" dirty="0" err="1"/>
              <a:t>their</a:t>
            </a:r>
            <a:r>
              <a:rPr lang="fr-FR" sz="2000" dirty="0"/>
              <a:t> </a:t>
            </a:r>
            <a:r>
              <a:rPr lang="fr-FR" sz="2000" dirty="0" err="1"/>
              <a:t>diversity</a:t>
            </a:r>
            <a:r>
              <a:rPr lang="fr-FR" sz="2000" dirty="0"/>
              <a:t>, are </a:t>
            </a:r>
            <a:r>
              <a:rPr lang="fr-FR" sz="2000" dirty="0" err="1"/>
              <a:t>significant</a:t>
            </a:r>
            <a:r>
              <a:rPr lang="fr-FR" sz="2000" dirty="0"/>
              <a:t> but </a:t>
            </a:r>
            <a:r>
              <a:rPr lang="fr-FR" sz="2000" dirty="0" err="1"/>
              <a:t>under-recognized</a:t>
            </a:r>
            <a:r>
              <a:rPr lang="fr-FR" sz="2000" dirty="0"/>
              <a:t> and </a:t>
            </a:r>
            <a:r>
              <a:rPr lang="fr-FR" sz="2000" dirty="0" err="1"/>
              <a:t>under-exploited</a:t>
            </a:r>
            <a:r>
              <a:rPr lang="fr-FR" sz="2000" dirty="0" smtClean="0"/>
              <a:t>.</a:t>
            </a:r>
          </a:p>
          <a:p>
            <a:pPr marL="0" lvl="0" indent="0">
              <a:buNone/>
            </a:pPr>
            <a:endParaRPr lang="fr-FR" sz="2000" dirty="0"/>
          </a:p>
          <a:p>
            <a:pPr lvl="0"/>
            <a:r>
              <a:rPr lang="fr-FR" sz="2000" dirty="0"/>
              <a:t>The </a:t>
            </a:r>
            <a:r>
              <a:rPr lang="fr-FR" sz="2000" dirty="0" err="1"/>
              <a:t>inequality</a:t>
            </a:r>
            <a:r>
              <a:rPr lang="fr-FR" sz="2000" dirty="0"/>
              <a:t> of </a:t>
            </a:r>
            <a:r>
              <a:rPr lang="fr-FR" sz="2000" dirty="0" err="1"/>
              <a:t>residents</a:t>
            </a:r>
            <a:r>
              <a:rPr lang="fr-FR" sz="2000" dirty="0"/>
              <a:t> and local </a:t>
            </a:r>
            <a:r>
              <a:rPr lang="fr-FR" sz="2000" dirty="0" err="1"/>
              <a:t>stakeholders</a:t>
            </a:r>
            <a:r>
              <a:rPr lang="fr-FR" sz="2000" dirty="0"/>
              <a:t> in </a:t>
            </a:r>
            <a:r>
              <a:rPr lang="fr-FR" sz="2000" dirty="0" err="1"/>
              <a:t>terms</a:t>
            </a:r>
            <a:r>
              <a:rPr lang="fr-FR" sz="2000" dirty="0"/>
              <a:t> of </a:t>
            </a:r>
            <a:r>
              <a:rPr lang="fr-FR" sz="2000" dirty="0" err="1"/>
              <a:t>access</a:t>
            </a:r>
            <a:r>
              <a:rPr lang="fr-FR" sz="2000" dirty="0"/>
              <a:t> to public services and </a:t>
            </a:r>
            <a:r>
              <a:rPr lang="fr-FR" sz="2000" dirty="0" err="1"/>
              <a:t>quality</a:t>
            </a:r>
            <a:r>
              <a:rPr lang="fr-FR" sz="2000" dirty="0"/>
              <a:t> of basic infrastructure, </a:t>
            </a:r>
            <a:r>
              <a:rPr lang="fr-FR" sz="2000" dirty="0" err="1"/>
              <a:t>such</a:t>
            </a:r>
            <a:r>
              <a:rPr lang="fr-FR" sz="2000" dirty="0"/>
              <a:t> as </a:t>
            </a:r>
            <a:r>
              <a:rPr lang="fr-FR" sz="2000" dirty="0" err="1"/>
              <a:t>high</a:t>
            </a:r>
            <a:r>
              <a:rPr lang="fr-FR" sz="2000" dirty="0"/>
              <a:t>-speed </a:t>
            </a:r>
            <a:r>
              <a:rPr lang="fr-FR" sz="2000" dirty="0" err="1"/>
              <a:t>broadband</a:t>
            </a:r>
            <a:r>
              <a:rPr lang="fr-FR" sz="2000" dirty="0"/>
              <a:t>,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growing</a:t>
            </a:r>
            <a:r>
              <a:rPr lang="fr-FR" sz="2000" dirty="0"/>
              <a:t>. </a:t>
            </a:r>
            <a:endParaRPr lang="fr-FR" sz="2000" dirty="0" smtClean="0"/>
          </a:p>
          <a:p>
            <a:pPr marL="0" lvl="0" indent="0">
              <a:buNone/>
            </a:pPr>
            <a:endParaRPr lang="fr-FR" sz="2000" dirty="0"/>
          </a:p>
          <a:p>
            <a:pPr lvl="0"/>
            <a:r>
              <a:rPr lang="fr-FR" sz="2000" dirty="0"/>
              <a:t>Local </a:t>
            </a:r>
            <a:r>
              <a:rPr lang="fr-FR" sz="2000" dirty="0" err="1"/>
              <a:t>development</a:t>
            </a:r>
            <a:r>
              <a:rPr lang="fr-FR" sz="2000" dirty="0"/>
              <a:t> </a:t>
            </a:r>
            <a:r>
              <a:rPr lang="fr-FR" sz="2000" dirty="0" err="1"/>
              <a:t>dynamics</a:t>
            </a:r>
            <a:r>
              <a:rPr lang="fr-FR" sz="2000" dirty="0"/>
              <a:t>, </a:t>
            </a:r>
            <a:r>
              <a:rPr lang="fr-FR" sz="2000" dirty="0" err="1"/>
              <a:t>because</a:t>
            </a:r>
            <a:r>
              <a:rPr lang="fr-FR" sz="2000" dirty="0"/>
              <a:t> </a:t>
            </a:r>
            <a:r>
              <a:rPr lang="fr-FR" sz="2000" dirty="0" err="1"/>
              <a:t>they</a:t>
            </a:r>
            <a:r>
              <a:rPr lang="fr-FR" sz="2000" dirty="0"/>
              <a:t> are more efficient and </a:t>
            </a:r>
            <a:r>
              <a:rPr lang="fr-FR" sz="2000" dirty="0" err="1"/>
              <a:t>economical</a:t>
            </a:r>
            <a:r>
              <a:rPr lang="fr-FR" sz="2000" dirty="0"/>
              <a:t>, must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better</a:t>
            </a:r>
            <a:r>
              <a:rPr lang="fr-FR" sz="2000" dirty="0"/>
              <a:t> </a:t>
            </a:r>
            <a:r>
              <a:rPr lang="fr-FR" sz="2000" dirty="0" err="1"/>
              <a:t>supported</a:t>
            </a:r>
            <a:r>
              <a:rPr lang="fr-FR" sz="2000" dirty="0"/>
              <a:t> to </a:t>
            </a:r>
            <a:r>
              <a:rPr lang="fr-FR" sz="2000" dirty="0" err="1"/>
              <a:t>provide</a:t>
            </a:r>
            <a:r>
              <a:rPr lang="fr-FR" sz="2000" dirty="0"/>
              <a:t> more </a:t>
            </a:r>
            <a:r>
              <a:rPr lang="fr-FR" sz="2000" dirty="0" err="1"/>
              <a:t>appropriate</a:t>
            </a:r>
            <a:r>
              <a:rPr lang="fr-FR" sz="2000" dirty="0"/>
              <a:t> </a:t>
            </a:r>
            <a:r>
              <a:rPr lang="fr-FR" sz="2000" dirty="0" err="1"/>
              <a:t>responses</a:t>
            </a:r>
            <a:r>
              <a:rPr lang="fr-FR" sz="2000" dirty="0"/>
              <a:t> </a:t>
            </a:r>
            <a:r>
              <a:rPr lang="fr-FR" sz="2000" dirty="0" err="1"/>
              <a:t>at</a:t>
            </a:r>
            <a:r>
              <a:rPr lang="fr-FR" sz="2000" dirty="0"/>
              <a:t> the relevant territorial </a:t>
            </a:r>
            <a:r>
              <a:rPr lang="fr-FR" sz="2000" dirty="0" err="1"/>
              <a:t>scales</a:t>
            </a:r>
            <a:r>
              <a:rPr lang="fr-FR" sz="2000" dirty="0"/>
              <a:t>.</a:t>
            </a:r>
          </a:p>
          <a:p>
            <a:pPr marL="0" lvl="0" indent="0">
              <a:buNone/>
            </a:pPr>
            <a:r>
              <a:rPr lang="fr-FR" sz="2000" dirty="0"/>
              <a:t> </a:t>
            </a:r>
            <a:endParaRPr lang="fr-BE" sz="2000" dirty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2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19460" name="Picture 6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914400" y="115888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800" dirty="0" err="1">
                <a:solidFill>
                  <a:srgbClr val="971712"/>
                </a:solidFill>
              </a:rPr>
              <a:t>Recognizing</a:t>
            </a:r>
            <a:r>
              <a:rPr lang="fr-FR" altLang="fr-FR" sz="2800" dirty="0">
                <a:solidFill>
                  <a:srgbClr val="971712"/>
                </a:solidFill>
              </a:rPr>
              <a:t> rural </a:t>
            </a:r>
            <a:r>
              <a:rPr lang="fr-FR" altLang="fr-FR" sz="2800" dirty="0" err="1">
                <a:solidFill>
                  <a:srgbClr val="971712"/>
                </a:solidFill>
              </a:rPr>
              <a:t>territories</a:t>
            </a:r>
            <a:r>
              <a:rPr lang="fr-FR" altLang="fr-FR" sz="2800" dirty="0">
                <a:solidFill>
                  <a:srgbClr val="971712"/>
                </a:solidFill>
              </a:rPr>
              <a:t> as </a:t>
            </a:r>
            <a:r>
              <a:rPr lang="fr-FR" altLang="fr-FR" sz="2800" dirty="0" err="1">
                <a:solidFill>
                  <a:srgbClr val="971712"/>
                </a:solidFill>
              </a:rPr>
              <a:t>challenging</a:t>
            </a:r>
            <a:r>
              <a:rPr lang="fr-FR" altLang="fr-FR" sz="2800" dirty="0">
                <a:solidFill>
                  <a:srgbClr val="971712"/>
                </a:solidFill>
              </a:rPr>
              <a:t> areas for the E.U.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938213" y="1340768"/>
            <a:ext cx="8205787" cy="426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85000"/>
              </a:spcBef>
            </a:pPr>
            <a:r>
              <a:rPr lang="fr-FR" altLang="fr-FR" sz="2000" dirty="0" err="1"/>
              <a:t>Territories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having</a:t>
            </a:r>
            <a:r>
              <a:rPr lang="fr-FR" altLang="fr-FR" sz="2000" dirty="0"/>
              <a:t> </a:t>
            </a:r>
            <a:r>
              <a:rPr lang="fr-FR" altLang="fr-FR" sz="2000" dirty="0" err="1"/>
              <a:t>their</a:t>
            </a:r>
            <a:r>
              <a:rPr lang="fr-FR" altLang="fr-FR" sz="2000" dirty="0"/>
              <a:t> </a:t>
            </a:r>
            <a:r>
              <a:rPr lang="fr-FR" altLang="fr-FR" sz="2000" dirty="0" err="1"/>
              <a:t>own</a:t>
            </a:r>
            <a:r>
              <a:rPr lang="fr-FR" altLang="fr-FR" sz="2000" dirty="0"/>
              <a:t> </a:t>
            </a:r>
            <a:r>
              <a:rPr lang="fr-FR" altLang="fr-FR" sz="2000" dirty="0" err="1"/>
              <a:t>personality</a:t>
            </a:r>
            <a:r>
              <a:rPr lang="fr-FR" altLang="fr-FR" sz="2000" dirty="0"/>
              <a:t> and </a:t>
            </a:r>
            <a:r>
              <a:rPr lang="fr-FR" altLang="fr-FR" sz="2000" dirty="0" err="1"/>
              <a:t>specific</a:t>
            </a:r>
            <a:r>
              <a:rPr lang="fr-FR" altLang="fr-FR" sz="2000" dirty="0"/>
              <a:t> </a:t>
            </a:r>
            <a:r>
              <a:rPr lang="fr-FR" altLang="fr-FR" sz="2000" dirty="0" err="1"/>
              <a:t>opportunities</a:t>
            </a:r>
            <a:r>
              <a:rPr lang="fr-FR" altLang="fr-FR" sz="2000" dirty="0"/>
              <a:t> of </a:t>
            </a:r>
            <a:r>
              <a:rPr lang="fr-FR" altLang="fr-FR" sz="2000" dirty="0" err="1"/>
              <a:t>development</a:t>
            </a:r>
            <a:r>
              <a:rPr lang="fr-FR" altLang="fr-FR" sz="2000" dirty="0"/>
              <a:t>: </a:t>
            </a:r>
            <a:r>
              <a:rPr lang="fr-FR" altLang="fr-FR" sz="2000" dirty="0" err="1"/>
              <a:t>they</a:t>
            </a:r>
            <a:r>
              <a:rPr lang="fr-FR" altLang="fr-FR" sz="2000" dirty="0"/>
              <a:t> are part of the solution </a:t>
            </a:r>
            <a:r>
              <a:rPr lang="fr-FR" altLang="fr-FR" sz="2000" dirty="0" err="1"/>
              <a:t>because</a:t>
            </a:r>
            <a:r>
              <a:rPr lang="fr-FR" altLang="fr-FR" sz="2000" dirty="0"/>
              <a:t> </a:t>
            </a:r>
            <a:r>
              <a:rPr lang="fr-FR" altLang="fr-FR" sz="2000" dirty="0" err="1"/>
              <a:t>they</a:t>
            </a:r>
            <a:r>
              <a:rPr lang="fr-FR" altLang="fr-FR" sz="2000" dirty="0"/>
              <a:t> have </a:t>
            </a:r>
            <a:r>
              <a:rPr lang="fr-FR" altLang="fr-FR" sz="2000" dirty="0" err="1"/>
              <a:t>energy</a:t>
            </a:r>
            <a:r>
              <a:rPr lang="fr-FR" altLang="fr-FR" sz="2000" dirty="0"/>
              <a:t> and spirit able to </a:t>
            </a:r>
            <a:r>
              <a:rPr lang="fr-FR" altLang="fr-FR" sz="2000" dirty="0" err="1"/>
              <a:t>mobilize</a:t>
            </a:r>
            <a:r>
              <a:rPr lang="fr-FR" altLang="fr-FR" sz="2000" dirty="0"/>
              <a:t>;</a:t>
            </a:r>
          </a:p>
          <a:p>
            <a:pPr>
              <a:spcBef>
                <a:spcPct val="85000"/>
              </a:spcBef>
            </a:pPr>
            <a:r>
              <a:rPr lang="fr-FR" altLang="fr-FR" sz="2000" dirty="0"/>
              <a:t>A </a:t>
            </a:r>
            <a:r>
              <a:rPr lang="fr-FR" altLang="fr-FR" sz="2000" dirty="0" err="1"/>
              <a:t>mosaic</a:t>
            </a:r>
            <a:r>
              <a:rPr lang="fr-FR" altLang="fr-FR" sz="2000" dirty="0"/>
              <a:t> of </a:t>
            </a:r>
            <a:r>
              <a:rPr lang="fr-FR" altLang="fr-FR" sz="2000" dirty="0" err="1"/>
              <a:t>territories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structuring</a:t>
            </a:r>
            <a:r>
              <a:rPr lang="fr-FR" altLang="fr-FR" sz="2000" dirty="0"/>
              <a:t> Europe and </a:t>
            </a:r>
            <a:r>
              <a:rPr lang="fr-FR" altLang="fr-FR" sz="2000" dirty="0" err="1"/>
              <a:t>participating</a:t>
            </a:r>
            <a:r>
              <a:rPr lang="fr-FR" altLang="fr-FR" sz="2000" dirty="0"/>
              <a:t> </a:t>
            </a:r>
            <a:r>
              <a:rPr lang="fr-FR" altLang="fr-FR" sz="2000" dirty="0" err="1"/>
              <a:t>at</a:t>
            </a:r>
            <a:r>
              <a:rPr lang="fr-FR" altLang="fr-FR" sz="2000" dirty="0"/>
              <a:t> the </a:t>
            </a:r>
            <a:r>
              <a:rPr lang="fr-FR" altLang="fr-FR" sz="2000" dirty="0" err="1"/>
              <a:t>typical</a:t>
            </a:r>
            <a:r>
              <a:rPr lang="fr-FR" altLang="fr-FR" sz="2000" dirty="0"/>
              <a:t> </a:t>
            </a:r>
            <a:r>
              <a:rPr lang="fr-FR" altLang="fr-FR" sz="2000" dirty="0" err="1"/>
              <a:t>diversity</a:t>
            </a:r>
            <a:r>
              <a:rPr lang="fr-FR" altLang="fr-FR" sz="2000" dirty="0"/>
              <a:t> of the cultures of the E.U., </a:t>
            </a:r>
            <a:r>
              <a:rPr lang="fr-FR" altLang="fr-FR" sz="2000" dirty="0" err="1"/>
              <a:t>with</a:t>
            </a:r>
            <a:r>
              <a:rPr lang="fr-FR" altLang="fr-FR" sz="2000" dirty="0"/>
              <a:t> the Charter of </a:t>
            </a:r>
            <a:r>
              <a:rPr lang="fr-FR" altLang="fr-FR" sz="2000" dirty="0" err="1"/>
              <a:t>Fundamental</a:t>
            </a:r>
            <a:r>
              <a:rPr lang="fr-FR" altLang="fr-FR" sz="2000" dirty="0"/>
              <a:t> </a:t>
            </a:r>
            <a:r>
              <a:rPr lang="fr-FR" altLang="fr-FR" sz="2000" dirty="0" err="1"/>
              <a:t>Rights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between</a:t>
            </a:r>
            <a:r>
              <a:rPr lang="fr-FR" altLang="fr-FR" sz="2000" dirty="0"/>
              <a:t> the </a:t>
            </a:r>
            <a:r>
              <a:rPr lang="fr-FR" altLang="fr-FR" sz="2000" dirty="0" err="1"/>
              <a:t>lines</a:t>
            </a:r>
            <a:r>
              <a:rPr lang="fr-FR" altLang="fr-FR" sz="2000" dirty="0"/>
              <a:t>.</a:t>
            </a:r>
          </a:p>
          <a:p>
            <a:pPr>
              <a:spcBef>
                <a:spcPct val="85000"/>
              </a:spcBef>
            </a:pPr>
            <a:r>
              <a:rPr lang="fr-FR" altLang="fr-FR" sz="2000" dirty="0" err="1"/>
              <a:t>Innovating</a:t>
            </a:r>
            <a:r>
              <a:rPr lang="fr-FR" altLang="fr-FR" sz="2000" dirty="0"/>
              <a:t> </a:t>
            </a:r>
            <a:r>
              <a:rPr lang="fr-FR" altLang="fr-FR" sz="2000" dirty="0" err="1"/>
              <a:t>territories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at</a:t>
            </a:r>
            <a:r>
              <a:rPr lang="fr-FR" altLang="fr-FR" sz="2000" dirty="0"/>
              <a:t> the </a:t>
            </a:r>
            <a:r>
              <a:rPr lang="fr-FR" altLang="fr-FR" sz="2000" dirty="0" err="1"/>
              <a:t>heart</a:t>
            </a:r>
            <a:r>
              <a:rPr lang="fr-FR" altLang="fr-FR" sz="2000" dirty="0"/>
              <a:t> of the major </a:t>
            </a:r>
            <a:r>
              <a:rPr lang="fr-FR" altLang="fr-FR" sz="2000" dirty="0" err="1"/>
              <a:t>European</a:t>
            </a:r>
            <a:r>
              <a:rPr lang="fr-FR" altLang="fr-FR" sz="2000" dirty="0"/>
              <a:t> and global challenges of </a:t>
            </a:r>
            <a:r>
              <a:rPr lang="fr-FR" altLang="fr-FR" sz="2000" dirty="0" err="1"/>
              <a:t>cohesion</a:t>
            </a:r>
            <a:r>
              <a:rPr lang="fr-FR" altLang="fr-FR" sz="2000" dirty="0"/>
              <a:t> (territorial, </a:t>
            </a:r>
            <a:r>
              <a:rPr lang="fr-FR" altLang="fr-FR" sz="2000" dirty="0" err="1"/>
              <a:t>economic</a:t>
            </a:r>
            <a:r>
              <a:rPr lang="fr-FR" altLang="fr-FR" sz="2000" dirty="0"/>
              <a:t>, social, </a:t>
            </a:r>
            <a:r>
              <a:rPr lang="fr-FR" altLang="fr-FR" sz="2000" dirty="0" err="1"/>
              <a:t>environmental</a:t>
            </a:r>
            <a:r>
              <a:rPr lang="fr-FR" altLang="fr-FR" sz="2000" dirty="0"/>
              <a:t>...), </a:t>
            </a:r>
            <a:r>
              <a:rPr lang="fr-FR" altLang="fr-FR" sz="2000" dirty="0" err="1"/>
              <a:t>climate</a:t>
            </a:r>
            <a:r>
              <a:rPr lang="fr-FR" altLang="fr-FR" sz="2000" dirty="0"/>
              <a:t> change...;</a:t>
            </a:r>
          </a:p>
          <a:p>
            <a:pPr>
              <a:spcBef>
                <a:spcPct val="85000"/>
              </a:spcBef>
            </a:pPr>
            <a:r>
              <a:rPr lang="fr-FR" altLang="fr-FR" sz="2000" dirty="0"/>
              <a:t>Rural </a:t>
            </a:r>
            <a:r>
              <a:rPr lang="fr-FR" altLang="fr-FR" sz="2000" dirty="0" err="1"/>
              <a:t>territories</a:t>
            </a:r>
            <a:r>
              <a:rPr lang="fr-FR" altLang="fr-FR" sz="2000" dirty="0"/>
              <a:t> </a:t>
            </a:r>
            <a:r>
              <a:rPr lang="fr-FR" altLang="fr-FR" sz="2000" dirty="0" err="1"/>
              <a:t>identified</a:t>
            </a:r>
            <a:r>
              <a:rPr lang="fr-FR" altLang="fr-FR" sz="2000" dirty="0"/>
              <a:t> as </a:t>
            </a:r>
            <a:r>
              <a:rPr lang="fr-FR" altLang="fr-FR" sz="2000" dirty="0" err="1"/>
              <a:t>development</a:t>
            </a:r>
            <a:r>
              <a:rPr lang="fr-FR" altLang="fr-FR" sz="2000" dirty="0"/>
              <a:t> and social and </a:t>
            </a:r>
            <a:r>
              <a:rPr lang="fr-FR" altLang="fr-FR" sz="2000" dirty="0" err="1"/>
              <a:t>economic</a:t>
            </a:r>
            <a:r>
              <a:rPr lang="fr-FR" altLang="fr-FR" sz="2000" dirty="0"/>
              <a:t> innovation </a:t>
            </a:r>
            <a:r>
              <a:rPr lang="fr-FR" altLang="fr-FR" sz="2000" dirty="0" err="1"/>
              <a:t>poles</a:t>
            </a:r>
            <a:r>
              <a:rPr lang="fr-FR" altLang="fr-FR" sz="2000" dirty="0"/>
              <a:t>, able to </a:t>
            </a:r>
            <a:r>
              <a:rPr lang="fr-FR" altLang="fr-FR" sz="2000" dirty="0" err="1"/>
              <a:t>adapt</a:t>
            </a:r>
            <a:r>
              <a:rPr lang="fr-FR" altLang="fr-FR" sz="2000" dirty="0"/>
              <a:t> </a:t>
            </a:r>
            <a:r>
              <a:rPr lang="fr-FR" altLang="fr-FR" sz="2000" dirty="0" err="1"/>
              <a:t>themselves</a:t>
            </a:r>
            <a:r>
              <a:rPr lang="fr-FR" altLang="fr-FR" sz="2000" dirty="0"/>
              <a:t> and to </a:t>
            </a:r>
            <a:r>
              <a:rPr lang="fr-FR" altLang="fr-FR" sz="2000" dirty="0" err="1"/>
              <a:t>tackle</a:t>
            </a:r>
            <a:r>
              <a:rPr lang="fr-FR" altLang="fr-FR" sz="2000" dirty="0"/>
              <a:t> changes</a:t>
            </a:r>
            <a:r>
              <a:rPr lang="fr-FR" altLang="fr-FR" sz="2000" dirty="0" smtClean="0"/>
              <a:t>.</a:t>
            </a:r>
            <a:endParaRPr lang="fr-FR" altLang="fr-FR" sz="2000" dirty="0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19460" name="Picture 6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914400" y="115888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800" dirty="0" err="1">
                <a:solidFill>
                  <a:srgbClr val="971712"/>
                </a:solidFill>
              </a:rPr>
              <a:t>Strengthening</a:t>
            </a:r>
            <a:r>
              <a:rPr lang="fr-FR" altLang="fr-FR" sz="2800" dirty="0">
                <a:solidFill>
                  <a:srgbClr val="971712"/>
                </a:solidFill>
              </a:rPr>
              <a:t> rural-agricultural </a:t>
            </a:r>
            <a:r>
              <a:rPr lang="fr-FR" altLang="fr-FR" sz="2800" dirty="0" err="1">
                <a:solidFill>
                  <a:srgbClr val="971712"/>
                </a:solidFill>
              </a:rPr>
              <a:t>cooperation</a:t>
            </a:r>
            <a:r>
              <a:rPr lang="fr-FR" altLang="fr-FR" sz="2800" dirty="0">
                <a:solidFill>
                  <a:srgbClr val="971712"/>
                </a:solidFill>
              </a:rPr>
              <a:t> </a:t>
            </a:r>
            <a:endParaRPr lang="fr-FR" altLang="fr-FR" sz="2000" i="1" dirty="0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980728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two major operational ambitions with adequate financing</a:t>
            </a:r>
            <a:r>
              <a:rPr lang="fr-BE" dirty="0"/>
              <a:t> </a:t>
            </a:r>
            <a:endParaRPr lang="fr-BE" dirty="0" smtClean="0"/>
          </a:p>
          <a:p>
            <a:pPr lvl="0"/>
            <a:endParaRPr lang="fr-FR" b="1" dirty="0" smtClean="0"/>
          </a:p>
          <a:p>
            <a:pPr lvl="0"/>
            <a:endParaRPr lang="fr-FR" b="1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A great and updated ambition supporting various agricultures and forestry </a:t>
            </a:r>
            <a:endParaRPr lang="en-US" sz="2000" dirty="0" smtClean="0"/>
          </a:p>
          <a:p>
            <a:pPr lvl="0"/>
            <a:endParaRPr lang="fr-BE" sz="2000" dirty="0"/>
          </a:p>
          <a:p>
            <a:pPr marL="342900" indent="-342900">
              <a:buFont typeface="Arial"/>
              <a:buChar char="•"/>
            </a:pPr>
            <a:r>
              <a:rPr lang="fr-BE" sz="2000" dirty="0"/>
              <a:t>A great ambition formulated in a European Rural Agenda for integrated sustainable development of rural territories in their diversity </a:t>
            </a:r>
            <a:endParaRPr lang="fr-BE" sz="2000" dirty="0"/>
          </a:p>
        </p:txBody>
      </p:sp>
      <p:sp>
        <p:nvSpPr>
          <p:cNvPr id="4" name="Rectangle 3"/>
          <p:cNvSpPr/>
          <p:nvPr/>
        </p:nvSpPr>
        <p:spPr>
          <a:xfrm>
            <a:off x="2640684" y="170080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d</a:t>
            </a:r>
            <a:r>
              <a:rPr lang="fr-FR" b="1" dirty="0" err="1" smtClean="0"/>
              <a:t>evelopped</a:t>
            </a:r>
            <a:r>
              <a:rPr lang="fr-FR" b="1" dirty="0" smtClean="0"/>
              <a:t> in a </a:t>
            </a:r>
            <a:r>
              <a:rPr lang="fr-FR" b="1" dirty="0" err="1" smtClean="0">
                <a:solidFill>
                  <a:srgbClr val="971712"/>
                </a:solidFill>
              </a:rPr>
              <a:t>European</a:t>
            </a:r>
            <a:r>
              <a:rPr lang="fr-FR" b="1" dirty="0" smtClean="0">
                <a:solidFill>
                  <a:srgbClr val="971712"/>
                </a:solidFill>
              </a:rPr>
              <a:t> rural agenda</a:t>
            </a:r>
            <a:endParaRPr lang="fr-FR" dirty="0">
              <a:solidFill>
                <a:srgbClr val="9717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6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19460" name="Picture 6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914400" y="115888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800" dirty="0" err="1">
                <a:solidFill>
                  <a:srgbClr val="971712"/>
                </a:solidFill>
              </a:rPr>
              <a:t>Answering</a:t>
            </a:r>
            <a:r>
              <a:rPr lang="fr-FR" altLang="fr-FR" sz="2800" dirty="0">
                <a:solidFill>
                  <a:srgbClr val="971712"/>
                </a:solidFill>
              </a:rPr>
              <a:t> the rural-</a:t>
            </a:r>
            <a:r>
              <a:rPr lang="fr-FR" altLang="fr-FR" sz="2800" dirty="0" err="1">
                <a:solidFill>
                  <a:srgbClr val="971712"/>
                </a:solidFill>
              </a:rPr>
              <a:t>urban</a:t>
            </a:r>
            <a:r>
              <a:rPr lang="fr-FR" altLang="fr-FR" sz="2800" dirty="0">
                <a:solidFill>
                  <a:srgbClr val="971712"/>
                </a:solidFill>
              </a:rPr>
              <a:t> </a:t>
            </a:r>
            <a:r>
              <a:rPr lang="fr-FR" altLang="fr-FR" sz="2800" dirty="0" err="1">
                <a:solidFill>
                  <a:srgbClr val="971712"/>
                </a:solidFill>
              </a:rPr>
              <a:t>imbalance</a:t>
            </a:r>
            <a:r>
              <a:rPr lang="fr-FR" altLang="fr-FR" sz="2800" dirty="0">
                <a:solidFill>
                  <a:srgbClr val="971712"/>
                </a:solidFill>
              </a:rPr>
              <a:t> </a:t>
            </a:r>
            <a:endParaRPr lang="fr-FR" altLang="fr-FR" sz="2000" i="1" dirty="0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908720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fr-FR" dirty="0" err="1"/>
              <a:t>Peri-urban</a:t>
            </a:r>
            <a:r>
              <a:rPr lang="fr-FR" dirty="0"/>
              <a:t> </a:t>
            </a:r>
            <a:r>
              <a:rPr lang="fr-FR" dirty="0" err="1"/>
              <a:t>territories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emerging</a:t>
            </a:r>
            <a:r>
              <a:rPr lang="fr-FR" dirty="0"/>
              <a:t> as </a:t>
            </a:r>
            <a:r>
              <a:rPr lang="fr-FR" dirty="0" err="1"/>
              <a:t>promising</a:t>
            </a:r>
            <a:r>
              <a:rPr lang="fr-FR" dirty="0"/>
              <a:t> areas of </a:t>
            </a:r>
            <a:r>
              <a:rPr lang="fr-FR" dirty="0" smtClean="0"/>
              <a:t>innovation</a:t>
            </a:r>
          </a:p>
          <a:p>
            <a:pPr lvl="0"/>
            <a:endParaRPr lang="fr-FR" dirty="0"/>
          </a:p>
          <a:p>
            <a:pPr marL="342900" lvl="0" indent="-342900">
              <a:buFont typeface="Arial"/>
              <a:buChar char="•"/>
            </a:pPr>
            <a:r>
              <a:rPr lang="fr-FR" dirty="0"/>
              <a:t>An </a:t>
            </a:r>
            <a:r>
              <a:rPr lang="fr-FR" dirty="0" err="1"/>
              <a:t>answer</a:t>
            </a:r>
            <a:r>
              <a:rPr lang="fr-FR" dirty="0"/>
              <a:t> to the </a:t>
            </a:r>
            <a:r>
              <a:rPr lang="fr-FR" dirty="0" err="1"/>
              <a:t>continuous</a:t>
            </a:r>
            <a:r>
              <a:rPr lang="fr-FR" dirty="0"/>
              <a:t> extension of </a:t>
            </a:r>
            <a:r>
              <a:rPr lang="fr-FR" dirty="0" err="1"/>
              <a:t>urban</a:t>
            </a:r>
            <a:r>
              <a:rPr lang="fr-FR" dirty="0"/>
              <a:t> </a:t>
            </a:r>
            <a:r>
              <a:rPr lang="fr-FR" dirty="0" err="1"/>
              <a:t>centers</a:t>
            </a:r>
            <a:r>
              <a:rPr lang="fr-FR" dirty="0"/>
              <a:t> and the </a:t>
            </a:r>
            <a:r>
              <a:rPr lang="fr-FR" dirty="0" err="1"/>
              <a:t>urbanization</a:t>
            </a:r>
            <a:r>
              <a:rPr lang="fr-FR" dirty="0"/>
              <a:t> of agricultural </a:t>
            </a:r>
            <a:r>
              <a:rPr lang="fr-FR" dirty="0" smtClean="0"/>
              <a:t>land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411760" y="3284984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rgbClr val="971712"/>
                </a:solidFill>
              </a:rPr>
              <a:t>Agenda </a:t>
            </a:r>
            <a:r>
              <a:rPr lang="fr-FR" dirty="0">
                <a:solidFill>
                  <a:srgbClr val="971712"/>
                </a:solidFill>
              </a:rPr>
              <a:t>rural </a:t>
            </a:r>
            <a:r>
              <a:rPr lang="fr-FR" dirty="0"/>
              <a:t>: </a:t>
            </a:r>
            <a:endParaRPr lang="fr-FR" dirty="0" smtClean="0"/>
          </a:p>
          <a:p>
            <a:pPr marL="342900" lvl="0" indent="-342900">
              <a:buFont typeface="Arial"/>
              <a:buChar char="•"/>
            </a:pPr>
            <a:r>
              <a:rPr lang="fr-FR" dirty="0" smtClean="0"/>
              <a:t>a </a:t>
            </a:r>
            <a:r>
              <a:rPr lang="fr-FR" dirty="0"/>
              <a:t>driver for a </a:t>
            </a:r>
            <a:r>
              <a:rPr lang="fr-FR" dirty="0" err="1"/>
              <a:t>balanced</a:t>
            </a:r>
            <a:r>
              <a:rPr lang="fr-FR" dirty="0"/>
              <a:t> </a:t>
            </a:r>
            <a:r>
              <a:rPr lang="fr-FR" dirty="0" err="1"/>
              <a:t>cooperation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urban</a:t>
            </a:r>
            <a:r>
              <a:rPr lang="fr-FR" dirty="0"/>
              <a:t> and rural </a:t>
            </a:r>
            <a:r>
              <a:rPr lang="fr-FR" dirty="0" err="1"/>
              <a:t>poles</a:t>
            </a:r>
            <a:r>
              <a:rPr lang="fr-FR" dirty="0"/>
              <a:t> </a:t>
            </a:r>
            <a:endParaRPr lang="fr-FR" dirty="0" smtClean="0"/>
          </a:p>
          <a:p>
            <a:pPr marL="342900" lvl="0" indent="-342900">
              <a:buFont typeface="Arial"/>
              <a:buChar char="•"/>
            </a:pPr>
            <a:r>
              <a:rPr lang="fr-FR" dirty="0" smtClean="0"/>
              <a:t>a </a:t>
            </a:r>
            <a:r>
              <a:rPr lang="fr-FR" dirty="0" err="1"/>
              <a:t>complementary</a:t>
            </a:r>
            <a:r>
              <a:rPr lang="fr-FR" dirty="0"/>
              <a:t> </a:t>
            </a:r>
            <a:r>
              <a:rPr lang="fr-FR" dirty="0" err="1"/>
              <a:t>framework</a:t>
            </a:r>
            <a:r>
              <a:rPr lang="fr-FR" dirty="0"/>
              <a:t> to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proposed</a:t>
            </a:r>
            <a:r>
              <a:rPr lang="fr-FR" dirty="0"/>
              <a:t> for </a:t>
            </a:r>
            <a:r>
              <a:rPr lang="fr-FR" dirty="0" err="1"/>
              <a:t>urban</a:t>
            </a:r>
            <a:r>
              <a:rPr lang="fr-FR" dirty="0"/>
              <a:t> </a:t>
            </a:r>
            <a:r>
              <a:rPr lang="fr-FR" dirty="0" err="1"/>
              <a:t>dynamics</a:t>
            </a:r>
            <a:r>
              <a:rPr lang="fr-FR" dirty="0"/>
              <a:t> by the </a:t>
            </a:r>
            <a:r>
              <a:rPr lang="fr-FR" dirty="0" err="1"/>
              <a:t>Urban</a:t>
            </a:r>
            <a:r>
              <a:rPr lang="fr-FR" dirty="0"/>
              <a:t> Agenda.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8940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62013" y="4763"/>
            <a:ext cx="82454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rural Agenda for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modernization</a:t>
            </a:r>
            <a:endParaRPr lang="fr-FR" altLang="fr-FR" sz="2400" i="1" dirty="0">
              <a:solidFill>
                <a:srgbClr val="971712"/>
              </a:solidFill>
              <a:latin typeface="Trebuchet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framework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for the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policy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on rural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territories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post 2020: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fr-FR" sz="1800" i="1" dirty="0">
              <a:solidFill>
                <a:srgbClr val="971712"/>
              </a:solidFill>
              <a:latin typeface="Arial Narrow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600" i="1" dirty="0">
              <a:solidFill>
                <a:srgbClr val="971712"/>
              </a:solidFill>
              <a:latin typeface="Trebuchet MS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27653" name="Picture 4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899592" y="1484784"/>
            <a:ext cx="7991475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42900" indent="-342900"/>
            <a:r>
              <a:rPr lang="en-US" sz="2000" b="1" dirty="0" smtClean="0"/>
              <a:t>strengthening </a:t>
            </a:r>
            <a:r>
              <a:rPr lang="en-US" sz="2000" b="1" dirty="0"/>
              <a:t>the capacity of rural territories to choose the directions that suit </a:t>
            </a:r>
            <a:r>
              <a:rPr lang="en-US" sz="2000" b="1" dirty="0" smtClean="0"/>
              <a:t>them</a:t>
            </a:r>
            <a:endParaRPr lang="en-US" sz="2000" b="1" dirty="0"/>
          </a:p>
          <a:p>
            <a:pPr lvl="0">
              <a:buNone/>
            </a:pPr>
            <a:endParaRPr lang="fr-BE" sz="2000" dirty="0"/>
          </a:p>
          <a:p>
            <a:pPr marL="342900" indent="-342900"/>
            <a:r>
              <a:rPr lang="en-US" sz="2000" b="1" dirty="0" smtClean="0"/>
              <a:t>marking </a:t>
            </a:r>
            <a:r>
              <a:rPr lang="en-US" sz="2000" b="1" dirty="0"/>
              <a:t>out the issue of recognition of rural territories as poles of development and innovation, essential contributors to European </a:t>
            </a:r>
            <a:r>
              <a:rPr lang="en-US" sz="2000" b="1" dirty="0" smtClean="0"/>
              <a:t>challenges</a:t>
            </a:r>
          </a:p>
          <a:p>
            <a:pPr>
              <a:buNone/>
            </a:pPr>
            <a:endParaRPr lang="en-US" sz="2000" b="1" dirty="0" smtClean="0"/>
          </a:p>
          <a:p>
            <a:pPr marL="342900" indent="-342900"/>
            <a:r>
              <a:rPr lang="fr-BE" sz="2000" b="1" dirty="0"/>
              <a:t>implementing 3 fundamental principles to be respected for all European policies and means</a:t>
            </a:r>
            <a:r>
              <a:rPr lang="fr-BE" sz="2000" dirty="0"/>
              <a:t> </a:t>
            </a:r>
            <a:endParaRPr lang="fr-BE" sz="2000" dirty="0" smtClean="0"/>
          </a:p>
          <a:p>
            <a:pPr>
              <a:buNone/>
            </a:pPr>
            <a:endParaRPr lang="fr-BE" sz="2000" dirty="0" smtClean="0"/>
          </a:p>
          <a:p>
            <a:pPr marL="342900" indent="-342900"/>
            <a:r>
              <a:rPr lang="fr-BE" sz="2000" b="1" dirty="0"/>
              <a:t>adopting a transversal strategic approach in an innovative spirit claiming a rural dimension in all policies</a:t>
            </a:r>
            <a:r>
              <a:rPr lang="fr-BE" sz="2000" dirty="0"/>
              <a:t> </a:t>
            </a:r>
            <a:endParaRPr lang="en-US" sz="2000" b="1" dirty="0" smtClean="0"/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27656" name="Text Box 15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98525" y="332656"/>
            <a:ext cx="8245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rural Agenda post 2020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31748" name="Picture 4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71600" y="1196752"/>
            <a:ext cx="7991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An innovative proposal to modernize and simplify European policies </a:t>
            </a:r>
            <a:endParaRPr lang="fr-BE" sz="2000" dirty="0"/>
          </a:p>
          <a:p>
            <a:r>
              <a:rPr lang="en-US" sz="2000" dirty="0"/>
              <a:t>for rural territories</a:t>
            </a:r>
            <a:endParaRPr lang="fr-BE" sz="2000" dirty="0"/>
          </a:p>
          <a:p>
            <a:pPr>
              <a:defRPr/>
            </a:pPr>
            <a:r>
              <a:rPr lang="fr-FR" sz="2000" b="1" dirty="0">
                <a:solidFill>
                  <a:srgbClr val="97171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endParaRPr lang="fr-FR" sz="1800" b="1" dirty="0">
              <a:solidFill>
                <a:srgbClr val="97171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31751" name="Text Box 15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  <p:sp>
        <p:nvSpPr>
          <p:cNvPr id="9" name="Zone de texte 6"/>
          <p:cNvSpPr txBox="1"/>
          <p:nvPr/>
        </p:nvSpPr>
        <p:spPr>
          <a:xfrm>
            <a:off x="1043608" y="2515553"/>
            <a:ext cx="7776864" cy="2137583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fr-BE" sz="1800" dirty="0" smtClean="0"/>
              <a:t>policy </a:t>
            </a:r>
            <a:r>
              <a:rPr lang="fr-BE" sz="1800" dirty="0"/>
              <a:t>framework and operational guidelines for a future specific policy for the development of rural </a:t>
            </a:r>
            <a:r>
              <a:rPr lang="fr-BE" sz="1800" dirty="0" smtClean="0"/>
              <a:t>territories</a:t>
            </a:r>
          </a:p>
          <a:p>
            <a:pPr marL="285750" indent="-285750">
              <a:buFont typeface="Arial"/>
              <a:buChar char="•"/>
            </a:pPr>
            <a:endParaRPr lang="fr-BE" sz="1800" dirty="0"/>
          </a:p>
          <a:p>
            <a:pPr marL="285750" indent="-285750">
              <a:buFont typeface="Arial"/>
              <a:buChar char="•"/>
            </a:pPr>
            <a:r>
              <a:rPr lang="fr-BE" sz="1800" dirty="0" smtClean="0"/>
              <a:t>secure </a:t>
            </a:r>
            <a:r>
              <a:rPr lang="fr-BE" sz="1800" dirty="0"/>
              <a:t>vehicle for the necessary mobilization of all the territories to meet the objectives of the E.U.</a:t>
            </a:r>
          </a:p>
        </p:txBody>
      </p:sp>
    </p:spTree>
    <p:extLst>
      <p:ext uri="{BB962C8B-B14F-4D97-AF65-F5344CB8AC3E}">
        <p14:creationId xmlns:p14="http://schemas.microsoft.com/office/powerpoint/2010/main" val="111994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70103" y="188640"/>
            <a:ext cx="82454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rural Agenda for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consistency</a:t>
            </a:r>
            <a:endParaRPr lang="fr-FR" altLang="fr-FR" sz="2400" i="1" dirty="0">
              <a:solidFill>
                <a:srgbClr val="971712"/>
              </a:solidFill>
              <a:latin typeface="Trebuchet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transversal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strategic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and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financial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approach</a:t>
            </a:r>
            <a:endParaRPr lang="fr-FR" altLang="fr-FR" sz="2400" i="1" dirty="0">
              <a:solidFill>
                <a:srgbClr val="971712"/>
              </a:solidFill>
              <a:latin typeface="Trebuchet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MultiFund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for Rural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Territories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(EMFRT)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fr-FR" sz="1800" i="1" dirty="0">
              <a:solidFill>
                <a:srgbClr val="971712"/>
              </a:solidFill>
              <a:latin typeface="Arial Narrow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600" i="1" dirty="0">
              <a:solidFill>
                <a:srgbClr val="971712"/>
              </a:solidFill>
              <a:latin typeface="Trebuchet MS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27653" name="Picture 4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899592" y="1844824"/>
            <a:ext cx="7991475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/>
              <a:t>The</a:t>
            </a:r>
            <a:r>
              <a:rPr lang="fr-FR" altLang="fr-FR" sz="2000" b="1" dirty="0" smtClean="0"/>
              <a:t> </a:t>
            </a:r>
            <a:r>
              <a:rPr lang="fr-FR" altLang="fr-FR" sz="2000" b="1" dirty="0" err="1" smtClean="0"/>
              <a:t>European</a:t>
            </a:r>
            <a:r>
              <a:rPr lang="fr-FR" altLang="fr-FR" sz="2000" b="1" dirty="0" smtClean="0"/>
              <a:t> Rural Agenda </a:t>
            </a:r>
            <a:r>
              <a:rPr lang="en-US" sz="2000" dirty="0" smtClean="0"/>
              <a:t>expresses </a:t>
            </a:r>
            <a:r>
              <a:rPr lang="en-US" sz="2000" dirty="0"/>
              <a:t>the ambition of the European Union for the development of its rural </a:t>
            </a:r>
            <a:r>
              <a:rPr lang="en-US" sz="2000" dirty="0" smtClean="0"/>
              <a:t>territories 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 marL="342900" indent="-342900">
              <a:spcBef>
                <a:spcPct val="0"/>
              </a:spcBef>
              <a:defRPr/>
            </a:pPr>
            <a:r>
              <a:rPr lang="en-US" sz="2000" dirty="0" smtClean="0"/>
              <a:t>one </a:t>
            </a:r>
            <a:r>
              <a:rPr lang="en-US" sz="2000" dirty="0"/>
              <a:t>of the elements of the Common Strategic Framework and the Partnership </a:t>
            </a:r>
            <a:r>
              <a:rPr lang="en-US" sz="2000" dirty="0" smtClean="0"/>
              <a:t>Agreements, </a:t>
            </a:r>
            <a:r>
              <a:rPr lang="fr-BE" sz="2000" dirty="0" smtClean="0"/>
              <a:t>adopted </a:t>
            </a:r>
            <a:r>
              <a:rPr lang="fr-BE" sz="2000" dirty="0"/>
              <a:t>by the whole Commission and by the co-decision bodies of the U.E. </a:t>
            </a:r>
            <a:endParaRPr lang="fr-BE" sz="2000" dirty="0" smtClean="0"/>
          </a:p>
          <a:p>
            <a:pPr marL="342900" indent="-342900">
              <a:spcBef>
                <a:spcPct val="0"/>
              </a:spcBef>
              <a:defRPr/>
            </a:pPr>
            <a:endParaRPr lang="fr-BE" sz="2000" dirty="0"/>
          </a:p>
          <a:p>
            <a:pPr marL="342900" indent="-342900">
              <a:spcBef>
                <a:spcPct val="0"/>
              </a:spcBef>
              <a:defRPr/>
            </a:pPr>
            <a:r>
              <a:rPr lang="fr-BE" sz="2000" dirty="0" smtClean="0"/>
              <a:t>strategic </a:t>
            </a:r>
            <a:r>
              <a:rPr lang="fr-BE" sz="2000" dirty="0"/>
              <a:t>and operational basis for an useful evaluation of the </a:t>
            </a:r>
            <a:r>
              <a:rPr lang="fr-BE" sz="2000" i="1" dirty="0"/>
              <a:t>Rural </a:t>
            </a:r>
            <a:r>
              <a:rPr lang="fr-BE" sz="2000" i="1" dirty="0" smtClean="0"/>
              <a:t>proofing</a:t>
            </a:r>
            <a:endParaRPr lang="fr-FR" altLang="fr-FR" sz="20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900" dirty="0" smtClean="0"/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27656" name="Text Box 15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0" y="0"/>
            <a:ext cx="874713" cy="6858000"/>
          </a:xfrm>
          <a:prstGeom prst="rect">
            <a:avLst/>
          </a:prstGeom>
          <a:solidFill>
            <a:srgbClr val="9717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870103" y="188640"/>
            <a:ext cx="824547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rural Agenda for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consistency</a:t>
            </a:r>
            <a:endParaRPr lang="fr-FR" altLang="fr-FR" sz="2400" i="1" dirty="0">
              <a:solidFill>
                <a:srgbClr val="971712"/>
              </a:solidFill>
              <a:latin typeface="Trebuchet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transversal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strategic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and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financial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approach</a:t>
            </a:r>
            <a:endParaRPr lang="fr-FR" altLang="fr-FR" sz="2400" i="1" dirty="0">
              <a:solidFill>
                <a:srgbClr val="971712"/>
              </a:solidFill>
              <a:latin typeface="Trebuchet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A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European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MultiFund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for Rural </a:t>
            </a:r>
            <a:r>
              <a:rPr lang="fr-FR" altLang="fr-FR" sz="2400" i="1" dirty="0" err="1">
                <a:solidFill>
                  <a:srgbClr val="971712"/>
                </a:solidFill>
                <a:latin typeface="Trebuchet MS" charset="0"/>
              </a:rPr>
              <a:t>Territories</a:t>
            </a:r>
            <a:r>
              <a:rPr lang="fr-FR" altLang="fr-FR" sz="2400" i="1" dirty="0">
                <a:solidFill>
                  <a:srgbClr val="971712"/>
                </a:solidFill>
                <a:latin typeface="Trebuchet MS" charset="0"/>
              </a:rPr>
              <a:t> (EMFRT)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600" i="1" dirty="0">
              <a:solidFill>
                <a:srgbClr val="971712"/>
              </a:solidFill>
              <a:latin typeface="Trebuchet MS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7A73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pic>
        <p:nvPicPr>
          <p:cNvPr id="27653" name="Picture 4" descr="Expologo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77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899592" y="1484784"/>
            <a:ext cx="7991475" cy="361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/>
              <a:t>The </a:t>
            </a:r>
            <a:r>
              <a:rPr lang="fr-FR" altLang="fr-FR" sz="2000" b="1" dirty="0" err="1"/>
              <a:t>European</a:t>
            </a:r>
            <a:r>
              <a:rPr lang="fr-FR" altLang="fr-FR" sz="2000" b="1" dirty="0"/>
              <a:t> </a:t>
            </a:r>
            <a:r>
              <a:rPr lang="fr-FR" altLang="fr-FR" sz="2000" b="1" dirty="0" err="1"/>
              <a:t>MultiFund</a:t>
            </a:r>
            <a:r>
              <a:rPr lang="fr-FR" altLang="fr-FR" sz="2000" b="1" dirty="0"/>
              <a:t> for Rural </a:t>
            </a:r>
            <a:r>
              <a:rPr lang="fr-FR" altLang="fr-FR" sz="2000" b="1" dirty="0" err="1"/>
              <a:t>Territories</a:t>
            </a:r>
            <a:r>
              <a:rPr lang="fr-FR" altLang="fr-FR" sz="2000" b="1" dirty="0"/>
              <a:t> (EMFRT) </a:t>
            </a:r>
            <a:endParaRPr lang="fr-FR" altLang="fr-FR" sz="2000" b="1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900" dirty="0" smtClean="0"/>
          </a:p>
          <a:p>
            <a:pPr lvl="0"/>
            <a:r>
              <a:rPr lang="fr-FR" sz="2000" dirty="0" smtClean="0"/>
              <a:t> </a:t>
            </a:r>
            <a:r>
              <a:rPr lang="fr-BE" sz="2000" dirty="0"/>
              <a:t>financial instrument </a:t>
            </a:r>
            <a:r>
              <a:rPr lang="fr-BE" sz="2000" dirty="0" smtClean="0"/>
              <a:t>implementing the </a:t>
            </a:r>
            <a:r>
              <a:rPr lang="fr-BE" sz="2000" dirty="0"/>
              <a:t>multidimensional ambition of the European Rural </a:t>
            </a:r>
            <a:r>
              <a:rPr lang="fr-BE" sz="2000" dirty="0" smtClean="0"/>
              <a:t>Agenda</a:t>
            </a:r>
            <a:endParaRPr lang="fr-FR" sz="2000" dirty="0" smtClean="0"/>
          </a:p>
          <a:p>
            <a:pPr lvl="0">
              <a:buNone/>
            </a:pPr>
            <a:endParaRPr lang="fr-BE" sz="2000" dirty="0"/>
          </a:p>
          <a:p>
            <a:pPr lvl="0"/>
            <a:r>
              <a:rPr lang="fr-BE" sz="2000" dirty="0" smtClean="0"/>
              <a:t> maintaining </a:t>
            </a:r>
            <a:r>
              <a:rPr lang="fr-BE" sz="2000" dirty="0"/>
              <a:t>its strong link with agricultural policy is considered </a:t>
            </a:r>
            <a:r>
              <a:rPr lang="fr-BE" sz="2000" dirty="0" smtClean="0"/>
              <a:t>essential and reserving </a:t>
            </a:r>
            <a:r>
              <a:rPr lang="fr-BE" sz="2000" dirty="0"/>
              <a:t>a part of the CAP budget as a contribution to the EMFRT</a:t>
            </a:r>
            <a:r>
              <a:rPr lang="en-US" sz="2000" dirty="0"/>
              <a:t>. </a:t>
            </a:r>
            <a:endParaRPr lang="nl-BE" sz="2000" dirty="0" smtClean="0"/>
          </a:p>
          <a:p>
            <a:pPr lvl="0"/>
            <a:endParaRPr lang="nl-BE" sz="2000" dirty="0"/>
          </a:p>
          <a:p>
            <a:pPr lvl="0"/>
            <a:r>
              <a:rPr lang="en-US" sz="2000" dirty="0" smtClean="0"/>
              <a:t> management under </a:t>
            </a:r>
            <a:r>
              <a:rPr lang="en-US" sz="2000" dirty="0"/>
              <a:t>the authority of the President of the Commission, by a </a:t>
            </a:r>
            <a:r>
              <a:rPr lang="en-US" sz="2000" i="1" dirty="0"/>
              <a:t>Collegial Conference of European Rural Territories</a:t>
            </a:r>
            <a:r>
              <a:rPr lang="en-US" sz="2000" dirty="0"/>
              <a:t> </a:t>
            </a:r>
            <a:endParaRPr lang="en-US" sz="2000" dirty="0" smtClean="0"/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6588125" y="6308725"/>
            <a:ext cx="2484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smtClean="0">
                <a:solidFill>
                  <a:schemeClr val="bg1"/>
                </a:solidFill>
              </a:rPr>
              <a:t>www.ruraleurope.org</a:t>
            </a:r>
          </a:p>
        </p:txBody>
      </p:sp>
      <p:sp>
        <p:nvSpPr>
          <p:cNvPr id="27656" name="Text Box 15"/>
          <p:cNvSpPr txBox="1">
            <a:spLocks noChangeArrowheads="1"/>
          </p:cNvSpPr>
          <p:nvPr/>
        </p:nvSpPr>
        <p:spPr bwMode="auto">
          <a:xfrm>
            <a:off x="1079500" y="60960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>
                <a:solidFill>
                  <a:schemeClr val="bg1"/>
                </a:solidFill>
              </a:rPr>
              <a:t>International association</a:t>
            </a:r>
            <a:endParaRPr lang="en-GB" altLang="fr-FR" sz="18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>
                <a:solidFill>
                  <a:schemeClr val="bg1"/>
                </a:solidFill>
              </a:rPr>
              <a:t>Rurality-Environment-Development</a:t>
            </a:r>
            <a:endParaRPr lang="fr-FR" altLang="fr-FR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8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793</Words>
  <Application>Microsoft Macintosh PowerPoint</Application>
  <PresentationFormat>Présentation à l'écran (4:3)</PresentationFormat>
  <Paragraphs>118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Patrice Collignon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Collignon</dc:creator>
  <cp:lastModifiedBy>ATEAR Neven</cp:lastModifiedBy>
  <cp:revision>328</cp:revision>
  <cp:lastPrinted>2006-04-25T09:38:50Z</cp:lastPrinted>
  <dcterms:created xsi:type="dcterms:W3CDTF">2006-04-24T08:42:13Z</dcterms:created>
  <dcterms:modified xsi:type="dcterms:W3CDTF">2017-05-24T09:35:45Z</dcterms:modified>
</cp:coreProperties>
</file>