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57" r:id="rId3"/>
    <p:sldId id="258" r:id="rId4"/>
    <p:sldId id="260" r:id="rId5"/>
    <p:sldId id="263" r:id="rId6"/>
    <p:sldId id="265" r:id="rId7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086CF-49B4-49BA-9FAE-E28666D73234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BDAED-E090-4AC4-9508-B7C11F825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466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412D-FF9F-4723-94A3-1C2B4D3E8BC7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D03C4-DAE6-460F-B44F-4EEDBDCC5A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58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1631" indent="-273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4817" indent="-2189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2743" indent="-2189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0670" indent="-2189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0859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46523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4450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237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CD8B98-F498-47BD-9027-4FDDD0E48D99}" type="slidenum">
              <a:rPr lang="es-ES" altLang="es-ES">
                <a:solidFill>
                  <a:prstClr val="black"/>
                </a:solidFill>
              </a:rPr>
              <a:pPr eaLnBrk="1" hangingPunct="1"/>
              <a:t>1</a:t>
            </a:fld>
            <a:endParaRPr lang="es-ES" altLang="es-E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1631" indent="-273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4817" indent="-2189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2743" indent="-2189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0670" indent="-2189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0859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46523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4450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237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CD8B98-F498-47BD-9027-4FDDD0E48D99}" type="slidenum">
              <a:rPr lang="es-ES" altLang="es-ES">
                <a:solidFill>
                  <a:prstClr val="black"/>
                </a:solidFill>
              </a:rPr>
              <a:pPr eaLnBrk="1" hangingPunct="1"/>
              <a:t>2</a:t>
            </a:fld>
            <a:endParaRPr lang="es-ES" altLang="es-E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1631" indent="-273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4817" indent="-2189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2743" indent="-2189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0670" indent="-2189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0859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46523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4450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237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CD8B98-F498-47BD-9027-4FDDD0E48D99}" type="slidenum">
              <a:rPr lang="es-ES" altLang="es-ES">
                <a:solidFill>
                  <a:prstClr val="black"/>
                </a:solidFill>
              </a:rPr>
              <a:pPr eaLnBrk="1" hangingPunct="1"/>
              <a:t>3</a:t>
            </a:fld>
            <a:endParaRPr lang="es-ES" altLang="es-E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1631" indent="-273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4817" indent="-2189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2743" indent="-2189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0670" indent="-2189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0859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46523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4450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237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CD8B98-F498-47BD-9027-4FDDD0E48D99}" type="slidenum">
              <a:rPr lang="es-ES" altLang="es-ES">
                <a:solidFill>
                  <a:prstClr val="black"/>
                </a:solidFill>
              </a:rPr>
              <a:pPr eaLnBrk="1" hangingPunct="1"/>
              <a:t>4</a:t>
            </a:fld>
            <a:endParaRPr lang="es-ES" altLang="es-E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1631" indent="-273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4817" indent="-2189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2743" indent="-2189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0670" indent="-2189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0859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46523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4450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237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CD8B98-F498-47BD-9027-4FDDD0E48D99}" type="slidenum">
              <a:rPr lang="es-ES" altLang="es-ES">
                <a:solidFill>
                  <a:prstClr val="black"/>
                </a:solidFill>
              </a:rPr>
              <a:pPr eaLnBrk="1" hangingPunct="1"/>
              <a:t>5</a:t>
            </a:fld>
            <a:endParaRPr lang="es-ES" altLang="es-E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1631" indent="-27370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4817" indent="-2189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2743" indent="-2189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0670" indent="-2189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0859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46523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4450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2377" indent="-218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CD8B98-F498-47BD-9027-4FDDD0E48D99}" type="slidenum">
              <a:rPr lang="es-ES" altLang="es-ES">
                <a:solidFill>
                  <a:prstClr val="black"/>
                </a:solidFill>
              </a:rPr>
              <a:pPr eaLnBrk="1" hangingPunct="1"/>
              <a:t>6</a:t>
            </a:fld>
            <a:endParaRPr lang="es-ES" altLang="es-E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9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426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69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86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08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27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58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69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45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94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46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705C1-8955-43EB-8695-F4DD9EFC43A3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00DC-D66D-4271-BFE7-197FA3466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81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55697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897917" y="1785883"/>
            <a:ext cx="773913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9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900" b="1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s-ES" altLang="es-ES" sz="1200" dirty="0">
              <a:solidFill>
                <a:srgbClr val="000000"/>
              </a:solidFill>
              <a:latin typeface="+mn-l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CL" altLang="es-ES" b="1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1400" b="1" dirty="0">
                <a:solidFill>
                  <a:srgbClr val="000000"/>
                </a:solidFill>
                <a:latin typeface="Century Gothic" pitchFamily="34" charset="0"/>
              </a:rPr>
              <a:t>	</a:t>
            </a: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301208"/>
            <a:ext cx="3721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LEADER/CLLD </a:t>
            </a:r>
            <a:r>
              <a:rPr lang="es-ES" sz="1200" b="1" dirty="0" err="1" smtClean="0"/>
              <a:t>gahering</a:t>
            </a:r>
            <a:r>
              <a:rPr lang="es-ES" sz="1200" b="1" dirty="0" smtClean="0"/>
              <a:t>: Role of </a:t>
            </a:r>
            <a:r>
              <a:rPr lang="es-ES" sz="1200" b="1" dirty="0" err="1" smtClean="0"/>
              <a:t>bottom</a:t>
            </a:r>
            <a:r>
              <a:rPr lang="es-ES" sz="1200" b="1" dirty="0" smtClean="0"/>
              <a:t>-up </a:t>
            </a:r>
            <a:r>
              <a:rPr lang="es-ES" sz="1200" b="1" dirty="0" err="1" smtClean="0"/>
              <a:t>approach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renewing</a:t>
            </a:r>
            <a:r>
              <a:rPr lang="es-ES" sz="1200" b="1" dirty="0" smtClean="0"/>
              <a:t> ESI </a:t>
            </a:r>
            <a:r>
              <a:rPr lang="es-ES" sz="1200" b="1" dirty="0" err="1" smtClean="0"/>
              <a:t>Funds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for</a:t>
            </a:r>
            <a:r>
              <a:rPr lang="es-ES" sz="1200" b="1" dirty="0" smtClean="0"/>
              <a:t> 2021-2027”</a:t>
            </a:r>
          </a:p>
          <a:p>
            <a:endParaRPr lang="es-ES" sz="1200" b="1" dirty="0" smtClean="0"/>
          </a:p>
          <a:p>
            <a:r>
              <a:rPr lang="es-ES" sz="1200" b="1" dirty="0" smtClean="0"/>
              <a:t>Aurelio García Bermúdez</a:t>
            </a:r>
            <a:r>
              <a:rPr lang="es-ES" sz="1200" dirty="0" smtClean="0"/>
              <a:t>. REDR </a:t>
            </a:r>
            <a:r>
              <a:rPr lang="es-ES" sz="1200" dirty="0" err="1" smtClean="0"/>
              <a:t>President</a:t>
            </a:r>
            <a:endParaRPr lang="es-ES" sz="1200" dirty="0" smtClean="0"/>
          </a:p>
          <a:p>
            <a:endParaRPr lang="es-ES" sz="1200" dirty="0" smtClean="0"/>
          </a:p>
          <a:p>
            <a:r>
              <a:rPr lang="es-ES" sz="1200" dirty="0" smtClean="0"/>
              <a:t>31 </a:t>
            </a:r>
            <a:r>
              <a:rPr lang="es-ES" sz="1200" dirty="0" err="1" smtClean="0"/>
              <a:t>th</a:t>
            </a:r>
            <a:r>
              <a:rPr lang="es-ES" sz="1200" dirty="0" smtClean="0"/>
              <a:t> </a:t>
            </a:r>
            <a:r>
              <a:rPr lang="es-ES" sz="1200" dirty="0" err="1" smtClean="0"/>
              <a:t>May</a:t>
            </a:r>
            <a:r>
              <a:rPr lang="es-ES" sz="1200" dirty="0"/>
              <a:t> </a:t>
            </a:r>
            <a:r>
              <a:rPr lang="es-ES" sz="1200" dirty="0" smtClean="0"/>
              <a:t>2017 </a:t>
            </a:r>
            <a:r>
              <a:rPr lang="es-ES" sz="1200" dirty="0" err="1" smtClean="0"/>
              <a:t>Brussels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3158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238" y="-227013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1619672" y="692696"/>
            <a:ext cx="6370985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CL" altLang="es-ES" b="1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1400" b="1" dirty="0">
                <a:solidFill>
                  <a:srgbClr val="000000"/>
                </a:solidFill>
                <a:latin typeface="Century Gothic" pitchFamily="34" charset="0"/>
              </a:rPr>
              <a:t>	</a:t>
            </a: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2" y="980728"/>
            <a:ext cx="5919787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-108520" y="93377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400" b="1" dirty="0" smtClean="0">
                <a:latin typeface="Comic Sans MS" panose="030F0702030302020204" pitchFamily="66" charset="0"/>
              </a:rPr>
              <a:t>1.- Development </a:t>
            </a:r>
            <a:r>
              <a:rPr lang="es-ES" sz="1400" b="1" dirty="0" err="1" smtClean="0">
                <a:latin typeface="Comic Sans MS" panose="030F0702030302020204" pitchFamily="66" charset="0"/>
              </a:rPr>
              <a:t>action</a:t>
            </a:r>
            <a:r>
              <a:rPr lang="es-ES" sz="1400" b="1" dirty="0" smtClean="0">
                <a:latin typeface="Comic Sans MS" panose="030F0702030302020204" pitchFamily="66" charset="0"/>
              </a:rPr>
              <a:t> </a:t>
            </a:r>
            <a:r>
              <a:rPr lang="es-ES" sz="1400" b="1" dirty="0" err="1" smtClean="0">
                <a:latin typeface="Comic Sans MS" panose="030F0702030302020204" pitchFamily="66" charset="0"/>
              </a:rPr>
              <a:t>example</a:t>
            </a:r>
            <a:r>
              <a:rPr lang="es-ES" sz="1400" b="1" dirty="0" smtClean="0">
                <a:latin typeface="Comic Sans MS" panose="030F0702030302020204" pitchFamily="66" charset="0"/>
              </a:rPr>
              <a:t>. </a:t>
            </a:r>
            <a:r>
              <a:rPr lang="es-ES" sz="1400" b="1" dirty="0" err="1" smtClean="0">
                <a:latin typeface="Comic Sans MS" panose="030F0702030302020204" pitchFamily="66" charset="0"/>
              </a:rPr>
              <a:t>Sustainable</a:t>
            </a:r>
            <a:r>
              <a:rPr lang="es-ES" sz="1400" b="1" dirty="0" smtClean="0">
                <a:latin typeface="Comic Sans MS" panose="030F0702030302020204" pitchFamily="66" charset="0"/>
              </a:rPr>
              <a:t> Rural Development </a:t>
            </a:r>
            <a:r>
              <a:rPr lang="es-ES" sz="1400" b="1" dirty="0" err="1" smtClean="0">
                <a:latin typeface="Comic Sans MS" panose="030F0702030302020204" pitchFamily="66" charset="0"/>
              </a:rPr>
              <a:t>Spanish</a:t>
            </a:r>
            <a:r>
              <a:rPr lang="es-ES" sz="1400" b="1" dirty="0" smtClean="0">
                <a:latin typeface="Comic Sans MS" panose="030F0702030302020204" pitchFamily="66" charset="0"/>
              </a:rPr>
              <a:t> </a:t>
            </a:r>
            <a:r>
              <a:rPr lang="es-ES" sz="1400" b="1" dirty="0" err="1" smtClean="0">
                <a:latin typeface="Comic Sans MS" panose="030F0702030302020204" pitchFamily="66" charset="0"/>
              </a:rPr>
              <a:t>Law</a:t>
            </a:r>
            <a:endParaRPr lang="es-ES" sz="1400" b="1" dirty="0">
              <a:latin typeface="Comic Sans MS" panose="030F0702030302020204" pitchFamily="66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83568" y="5517232"/>
            <a:ext cx="806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The purpose of this law </a:t>
            </a:r>
            <a:r>
              <a:rPr lang="en-GB" sz="1400" dirty="0" smtClean="0"/>
              <a:t>is so </a:t>
            </a:r>
            <a:r>
              <a:rPr lang="en-GB" sz="1400" dirty="0"/>
              <a:t>that Spain can </a:t>
            </a:r>
            <a:r>
              <a:rPr lang="en-GB" sz="1400" dirty="0" smtClean="0"/>
              <a:t>apply the policy </a:t>
            </a:r>
            <a:r>
              <a:rPr lang="en-GB" sz="1400" dirty="0"/>
              <a:t>to </a:t>
            </a:r>
            <a:r>
              <a:rPr lang="en-GB" sz="1400" b="1" dirty="0"/>
              <a:t>extend and complement</a:t>
            </a:r>
            <a:r>
              <a:rPr lang="en-GB" sz="1400" dirty="0"/>
              <a:t> the European programs, through </a:t>
            </a:r>
            <a:r>
              <a:rPr lang="en-GB" sz="1400" b="1" dirty="0"/>
              <a:t>actions</a:t>
            </a:r>
            <a:r>
              <a:rPr lang="en-GB" sz="1400" dirty="0"/>
              <a:t> and additional</a:t>
            </a:r>
            <a:r>
              <a:rPr lang="en-GB" sz="1400" b="1" dirty="0"/>
              <a:t> measures</a:t>
            </a:r>
            <a:r>
              <a:rPr lang="en-GB" sz="1400" dirty="0"/>
              <a:t> fully adapted to our economic, social and particular environmental </a:t>
            </a:r>
            <a:r>
              <a:rPr lang="en-GB" sz="1400" dirty="0" smtClean="0"/>
              <a:t>conditions.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9493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371" y="-227014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1619672" y="692696"/>
            <a:ext cx="637098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CL" altLang="es-ES" b="1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1400" b="1" dirty="0">
                <a:solidFill>
                  <a:srgbClr val="000000"/>
                </a:solidFill>
                <a:latin typeface="Century Gothic" pitchFamily="34" charset="0"/>
              </a:rPr>
              <a:t>	</a:t>
            </a: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577" y="1525078"/>
            <a:ext cx="4726155" cy="380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19846" y="980728"/>
            <a:ext cx="87446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400" b="1" dirty="0" smtClean="0">
                <a:latin typeface="Comic Sans MS" panose="030F0702030302020204" pitchFamily="66" charset="0"/>
              </a:rPr>
              <a:t>1.- </a:t>
            </a:r>
            <a:r>
              <a:rPr lang="es-ES" sz="1400" b="1" dirty="0">
                <a:latin typeface="Comic Sans MS" panose="030F0702030302020204" pitchFamily="66" charset="0"/>
              </a:rPr>
              <a:t>Development </a:t>
            </a:r>
            <a:r>
              <a:rPr lang="es-ES" sz="1400" b="1" dirty="0" err="1">
                <a:latin typeface="Comic Sans MS" panose="030F0702030302020204" pitchFamily="66" charset="0"/>
              </a:rPr>
              <a:t>action</a:t>
            </a:r>
            <a:r>
              <a:rPr lang="es-ES" sz="1400" b="1" dirty="0">
                <a:latin typeface="Comic Sans MS" panose="030F0702030302020204" pitchFamily="66" charset="0"/>
              </a:rPr>
              <a:t> </a:t>
            </a:r>
            <a:r>
              <a:rPr lang="es-ES" sz="1400" b="1" dirty="0" err="1">
                <a:latin typeface="Comic Sans MS" panose="030F0702030302020204" pitchFamily="66" charset="0"/>
              </a:rPr>
              <a:t>example</a:t>
            </a:r>
            <a:r>
              <a:rPr lang="es-ES" sz="1400" b="1" dirty="0">
                <a:latin typeface="Comic Sans MS" panose="030F0702030302020204" pitchFamily="66" charset="0"/>
              </a:rPr>
              <a:t>. </a:t>
            </a:r>
            <a:r>
              <a:rPr lang="es-ES" sz="1400" b="1" dirty="0" err="1">
                <a:latin typeface="Comic Sans MS" panose="030F0702030302020204" pitchFamily="66" charset="0"/>
              </a:rPr>
              <a:t>Sustainable</a:t>
            </a:r>
            <a:r>
              <a:rPr lang="es-ES" sz="1400" b="1" dirty="0">
                <a:latin typeface="Comic Sans MS" panose="030F0702030302020204" pitchFamily="66" charset="0"/>
              </a:rPr>
              <a:t> Rural Development </a:t>
            </a:r>
            <a:r>
              <a:rPr lang="es-ES" sz="1400" b="1" dirty="0" err="1">
                <a:latin typeface="Comic Sans MS" panose="030F0702030302020204" pitchFamily="66" charset="0"/>
              </a:rPr>
              <a:t>Spanish</a:t>
            </a:r>
            <a:r>
              <a:rPr lang="es-ES" sz="1400" b="1" dirty="0">
                <a:latin typeface="Comic Sans MS" panose="030F0702030302020204" pitchFamily="66" charset="0"/>
              </a:rPr>
              <a:t> </a:t>
            </a:r>
            <a:r>
              <a:rPr lang="es-ES" sz="1400" b="1" dirty="0" err="1" smtClean="0">
                <a:latin typeface="Comic Sans MS" panose="030F0702030302020204" pitchFamily="66" charset="0"/>
              </a:rPr>
              <a:t>Law</a:t>
            </a:r>
            <a:endParaRPr lang="es-ES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39551" y="5235485"/>
            <a:ext cx="84249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/>
              <a:t>The aim is </a:t>
            </a:r>
            <a:r>
              <a:rPr lang="en-GB" sz="1200" dirty="0" smtClean="0"/>
              <a:t>to </a:t>
            </a:r>
            <a:r>
              <a:rPr lang="en-GB" sz="1200" dirty="0"/>
              <a:t>establishment </a:t>
            </a:r>
            <a:r>
              <a:rPr lang="en-GB" sz="1200" dirty="0" smtClean="0"/>
              <a:t>a </a:t>
            </a:r>
            <a:r>
              <a:rPr lang="en-GB" sz="1200" dirty="0"/>
              <a:t>policy aimed at achieving greater economic and social integration of citizens of all rural areas, regardless of where they reside, facilitating a relationship of cooperation and complementarity between all territories. </a:t>
            </a:r>
            <a:endParaRPr lang="en-GB" sz="1200" dirty="0" smtClean="0"/>
          </a:p>
          <a:p>
            <a:pPr algn="just"/>
            <a:endParaRPr lang="en-GB" sz="1200" dirty="0"/>
          </a:p>
          <a:p>
            <a:pPr algn="just"/>
            <a:r>
              <a:rPr lang="en-GB" sz="1200" dirty="0" smtClean="0"/>
              <a:t>Given </a:t>
            </a:r>
            <a:r>
              <a:rPr lang="en-GB" sz="1200" dirty="0"/>
              <a:t>the political and administrative features of our state, the new rural policy must be supported by concerted action by all levels of government.  </a:t>
            </a:r>
            <a:endParaRPr lang="es-ES" sz="1200" dirty="0"/>
          </a:p>
          <a:p>
            <a:pPr algn="just"/>
            <a:endParaRPr lang="es-ES" dirty="0">
              <a:solidFill>
                <a:srgbClr val="0066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494" y="1288505"/>
            <a:ext cx="4778902" cy="372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0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238" y="-227013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1619672" y="692696"/>
            <a:ext cx="637098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 smtClean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14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000" b="1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CL" altLang="es-ES" b="1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1400" b="1" dirty="0">
                <a:solidFill>
                  <a:srgbClr val="000000"/>
                </a:solidFill>
                <a:latin typeface="Century Gothic" pitchFamily="34" charset="0"/>
              </a:rPr>
              <a:t>	</a:t>
            </a: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746" y="1609776"/>
            <a:ext cx="6264696" cy="409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-36004" y="908720"/>
            <a:ext cx="89284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400" b="1" dirty="0">
                <a:latin typeface="Comic Sans MS" panose="030F0702030302020204" pitchFamily="66" charset="0"/>
              </a:rPr>
              <a:t>1.- Development </a:t>
            </a:r>
            <a:r>
              <a:rPr lang="es-ES" sz="1400" b="1" dirty="0" err="1">
                <a:latin typeface="Comic Sans MS" panose="030F0702030302020204" pitchFamily="66" charset="0"/>
              </a:rPr>
              <a:t>action</a:t>
            </a:r>
            <a:r>
              <a:rPr lang="es-ES" sz="1400" b="1" dirty="0">
                <a:latin typeface="Comic Sans MS" panose="030F0702030302020204" pitchFamily="66" charset="0"/>
              </a:rPr>
              <a:t> </a:t>
            </a:r>
            <a:r>
              <a:rPr lang="es-ES" sz="1400" b="1" dirty="0" err="1">
                <a:latin typeface="Comic Sans MS" panose="030F0702030302020204" pitchFamily="66" charset="0"/>
              </a:rPr>
              <a:t>example</a:t>
            </a:r>
            <a:r>
              <a:rPr lang="es-ES" sz="1400" b="1" dirty="0">
                <a:latin typeface="Comic Sans MS" panose="030F0702030302020204" pitchFamily="66" charset="0"/>
              </a:rPr>
              <a:t>. </a:t>
            </a:r>
            <a:r>
              <a:rPr lang="es-ES" sz="1400" b="1" dirty="0" err="1">
                <a:latin typeface="Comic Sans MS" panose="030F0702030302020204" pitchFamily="66" charset="0"/>
              </a:rPr>
              <a:t>Sustainable</a:t>
            </a:r>
            <a:r>
              <a:rPr lang="es-ES" sz="1400" b="1" dirty="0">
                <a:latin typeface="Comic Sans MS" panose="030F0702030302020204" pitchFamily="66" charset="0"/>
              </a:rPr>
              <a:t> Rural Development </a:t>
            </a:r>
            <a:r>
              <a:rPr lang="es-ES" sz="1400" b="1" dirty="0" err="1">
                <a:latin typeface="Comic Sans MS" panose="030F0702030302020204" pitchFamily="66" charset="0"/>
              </a:rPr>
              <a:t>Spanish</a:t>
            </a:r>
            <a:r>
              <a:rPr lang="es-ES" sz="1400" b="1" dirty="0">
                <a:latin typeface="Comic Sans MS" panose="030F0702030302020204" pitchFamily="66" charset="0"/>
              </a:rPr>
              <a:t> </a:t>
            </a:r>
            <a:r>
              <a:rPr lang="es-ES" sz="1400" b="1" dirty="0" err="1">
                <a:latin typeface="Comic Sans MS" panose="030F0702030302020204" pitchFamily="66" charset="0"/>
              </a:rPr>
              <a:t>Law</a:t>
            </a:r>
            <a:endParaRPr lang="es-ES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55697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897917" y="1785883"/>
            <a:ext cx="7739137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9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900" b="1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Delay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in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approval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of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RDPs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consequents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delays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in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selection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of LAGs.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altLang="es-ES" sz="1400" dirty="0" smtClean="0">
              <a:solidFill>
                <a:srgbClr val="000000"/>
              </a:solidFill>
              <a:latin typeface="+mn-lt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Substantial</a:t>
            </a: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reduction</a:t>
            </a: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in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co-financing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rates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in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17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Spanish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Regions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altLang="es-ES" sz="1400" dirty="0" smtClean="0">
              <a:solidFill>
                <a:srgbClr val="000000"/>
              </a:solidFill>
              <a:latin typeface="+mn-lt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Zero </a:t>
            </a: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visibility</a:t>
            </a: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of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rural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enviroment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in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national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and regional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political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agenda.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400" dirty="0" smtClean="0">
              <a:solidFill>
                <a:srgbClr val="000000"/>
              </a:solidFill>
              <a:latin typeface="+mn-lt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Loss</a:t>
            </a: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 of </a:t>
            </a: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synergies</a:t>
            </a: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between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European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structural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funds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due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to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impossibility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of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applying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CLLD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multifund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in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Spain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s-ES" altLang="es-ES" sz="1200" dirty="0">
              <a:solidFill>
                <a:srgbClr val="000000"/>
              </a:solidFill>
              <a:latin typeface="+mn-l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CL" altLang="es-ES" b="1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1400" b="1" dirty="0">
                <a:solidFill>
                  <a:srgbClr val="000000"/>
                </a:solidFill>
                <a:latin typeface="Century Gothic" pitchFamily="34" charset="0"/>
              </a:rPr>
              <a:t>	</a:t>
            </a: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36004" y="908720"/>
            <a:ext cx="87844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006600"/>
                </a:solidFill>
                <a:latin typeface="Comic Sans MS" panose="030F0702030302020204" pitchFamily="66" charset="0"/>
              </a:rPr>
              <a:t>4.- </a:t>
            </a:r>
            <a:r>
              <a:rPr lang="es-ES" b="1" dirty="0" err="1" smtClean="0"/>
              <a:t>Main</a:t>
            </a:r>
            <a:r>
              <a:rPr lang="es-ES" b="1" dirty="0" smtClean="0"/>
              <a:t> </a:t>
            </a:r>
            <a:r>
              <a:rPr lang="es-ES" b="1" dirty="0" err="1" smtClean="0"/>
              <a:t>complications</a:t>
            </a:r>
            <a:r>
              <a:rPr lang="es-ES" b="1" dirty="0" smtClean="0"/>
              <a:t> </a:t>
            </a:r>
            <a:r>
              <a:rPr lang="es-ES" b="1" dirty="0" err="1" smtClean="0"/>
              <a:t>that</a:t>
            </a:r>
            <a:r>
              <a:rPr lang="es-ES" b="1" dirty="0" smtClean="0"/>
              <a:t> </a:t>
            </a:r>
            <a:r>
              <a:rPr lang="es-ES" b="1" dirty="0" err="1" smtClean="0"/>
              <a:t>Spain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facing</a:t>
            </a:r>
            <a:r>
              <a:rPr lang="es-ES" b="1" dirty="0" smtClean="0"/>
              <a:t> </a:t>
            </a:r>
            <a:r>
              <a:rPr lang="es-ES" b="1" dirty="0" err="1" smtClean="0"/>
              <a:t>implementation</a:t>
            </a:r>
            <a:r>
              <a:rPr lang="es-ES" b="1" dirty="0" smtClean="0"/>
              <a:t> CLLD</a:t>
            </a:r>
            <a:endParaRPr lang="es-ES" b="1" dirty="0" smtClean="0">
              <a:solidFill>
                <a:prstClr val="black"/>
              </a:solidFill>
            </a:endParaRPr>
          </a:p>
          <a:p>
            <a:r>
              <a:rPr lang="es-ES" b="1" dirty="0">
                <a:solidFill>
                  <a:prstClr val="black"/>
                </a:solidFill>
              </a:rPr>
              <a:t/>
            </a:r>
            <a:br>
              <a:rPr lang="es-ES" b="1" dirty="0">
                <a:solidFill>
                  <a:prstClr val="black"/>
                </a:solidFill>
              </a:rPr>
            </a:br>
            <a:endParaRPr lang="es-ES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s-ES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182" y="-255696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486661" y="1813576"/>
            <a:ext cx="7739137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9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900" b="1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 charset="0"/>
              </a:rPr>
              <a:t> 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Due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to </a:t>
            </a: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flexibility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of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applying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CLLD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approach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vast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majority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of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regions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has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reduced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to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implement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it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altLang="es-ES" sz="1400" dirty="0" smtClean="0">
              <a:solidFill>
                <a:srgbClr val="000000"/>
              </a:solidFill>
              <a:latin typeface="+mn-lt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UE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should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reduce </a:t>
            </a: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freedom</a:t>
            </a: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and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focus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on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homogenising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rural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policies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across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EU.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altLang="es-ES" sz="1400" dirty="0" smtClean="0">
              <a:solidFill>
                <a:srgbClr val="000000"/>
              </a:solidFill>
              <a:latin typeface="+mn-lt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Improve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taxation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in rural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areas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to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attract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investment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alleviate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economic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conditions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of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its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inhabitants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400" dirty="0" smtClean="0">
              <a:solidFill>
                <a:srgbClr val="000000"/>
              </a:solidFill>
              <a:latin typeface="+mn-lt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Increase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b="1" dirty="0" err="1" smtClean="0">
                <a:solidFill>
                  <a:srgbClr val="000000"/>
                </a:solidFill>
                <a:latin typeface="+mn-lt"/>
              </a:rPr>
              <a:t>focus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on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groups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with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fewer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opportunities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in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territory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such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as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young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women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or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older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people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altLang="es-ES" sz="1400" dirty="0">
              <a:solidFill>
                <a:srgbClr val="000000"/>
              </a:solidFill>
              <a:latin typeface="+mn-lt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b="1" dirty="0" smtClean="0">
                <a:solidFill>
                  <a:srgbClr val="000000"/>
                </a:solidFill>
                <a:latin typeface="+mn-lt"/>
              </a:rPr>
              <a:t>Real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simplification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of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cost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 and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processes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in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implementation</a:t>
            </a:r>
            <a:r>
              <a:rPr lang="es-ES" altLang="es-ES" sz="1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and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evaluation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of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programs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altLang="es-ES" sz="1400" dirty="0" smtClean="0">
              <a:solidFill>
                <a:srgbClr val="000000"/>
              </a:solidFill>
              <a:latin typeface="+mn-lt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Bring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back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transnational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cooperation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among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LAGs (agile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tools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es-ES" altLang="es-ES" sz="1400" dirty="0" err="1" smtClean="0">
                <a:solidFill>
                  <a:srgbClr val="000000"/>
                </a:solidFill>
                <a:latin typeface="+mn-lt"/>
              </a:rPr>
              <a:t>syncronization</a:t>
            </a:r>
            <a:r>
              <a:rPr lang="es-ES" altLang="es-ES" sz="1400" dirty="0" smtClean="0">
                <a:solidFill>
                  <a:srgbClr val="000000"/>
                </a:solidFill>
                <a:latin typeface="+mn-lt"/>
              </a:rPr>
              <a:t>).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s-ES" altLang="es-ES" sz="1200" dirty="0">
              <a:solidFill>
                <a:srgbClr val="000000"/>
              </a:solidFill>
              <a:latin typeface="+mn-l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s-ES" sz="1600" b="1" i="1" u="sng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CL" altLang="es-ES" b="1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L" altLang="es-ES" sz="1400" b="1" i="1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1400" b="1" dirty="0">
                <a:solidFill>
                  <a:srgbClr val="000000"/>
                </a:solidFill>
                <a:latin typeface="Century Gothic" pitchFamily="34" charset="0"/>
              </a:rPr>
              <a:t>	</a:t>
            </a:r>
            <a:endParaRPr lang="en-US" altLang="es-ES" sz="14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36004" y="908720"/>
            <a:ext cx="8784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006600"/>
                </a:solidFill>
                <a:latin typeface="Comic Sans MS" panose="030F0702030302020204" pitchFamily="66" charset="0"/>
              </a:rPr>
              <a:t>5.- </a:t>
            </a:r>
            <a:r>
              <a:rPr lang="es-ES" b="1" dirty="0" err="1" smtClean="0"/>
              <a:t>Learning</a:t>
            </a:r>
            <a:r>
              <a:rPr lang="es-ES" b="1" dirty="0"/>
              <a:t> </a:t>
            </a:r>
            <a:r>
              <a:rPr lang="es-ES" b="1" dirty="0" err="1"/>
              <a:t>points</a:t>
            </a:r>
            <a:r>
              <a:rPr lang="es-ES" b="1" dirty="0"/>
              <a:t> – </a:t>
            </a:r>
            <a:r>
              <a:rPr lang="es-ES" b="1" dirty="0" err="1"/>
              <a:t>which</a:t>
            </a:r>
            <a:r>
              <a:rPr lang="es-ES" b="1" dirty="0"/>
              <a:t> are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biggest</a:t>
            </a:r>
            <a:r>
              <a:rPr lang="es-ES" b="1" dirty="0"/>
              <a:t> </a:t>
            </a:r>
            <a:r>
              <a:rPr lang="es-ES" b="1" dirty="0" err="1"/>
              <a:t>learning</a:t>
            </a:r>
            <a:r>
              <a:rPr lang="es-ES" b="1" dirty="0"/>
              <a:t> </a:t>
            </a:r>
            <a:r>
              <a:rPr lang="es-ES" b="1" dirty="0" err="1"/>
              <a:t>points</a:t>
            </a:r>
            <a:r>
              <a:rPr lang="es-ES" b="1" dirty="0"/>
              <a:t> </a:t>
            </a:r>
            <a:r>
              <a:rPr lang="es-ES" b="1" dirty="0" err="1"/>
              <a:t>while</a:t>
            </a:r>
            <a:r>
              <a:rPr lang="es-ES" b="1" dirty="0"/>
              <a:t> </a:t>
            </a:r>
            <a:r>
              <a:rPr lang="es-ES" b="1" dirty="0" err="1"/>
              <a:t>implementing</a:t>
            </a:r>
            <a:r>
              <a:rPr lang="es-ES" b="1" dirty="0"/>
              <a:t> CLLD</a:t>
            </a:r>
            <a:r>
              <a:rPr lang="es-ES" b="1" dirty="0" smtClean="0"/>
              <a:t>?</a:t>
            </a:r>
            <a:r>
              <a:rPr lang="es-ES" b="1" dirty="0" smtClean="0">
                <a:solidFill>
                  <a:prstClr val="black"/>
                </a:solidFill>
              </a:rPr>
              <a:t>.</a:t>
            </a:r>
          </a:p>
          <a:p>
            <a:endParaRPr lang="es-ES" b="1" dirty="0" smtClean="0">
              <a:solidFill>
                <a:prstClr val="black"/>
              </a:solidFill>
            </a:endParaRPr>
          </a:p>
          <a:p>
            <a:r>
              <a:rPr lang="es-ES" b="1" dirty="0">
                <a:solidFill>
                  <a:prstClr val="black"/>
                </a:solidFill>
              </a:rPr>
              <a:t/>
            </a:r>
            <a:br>
              <a:rPr lang="es-ES" b="1" dirty="0">
                <a:solidFill>
                  <a:prstClr val="black"/>
                </a:solidFill>
              </a:rPr>
            </a:br>
            <a:endParaRPr lang="es-ES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48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341</Words>
  <Application>Microsoft Office PowerPoint</Application>
  <PresentationFormat>Presentación en pantalla (4:3)</PresentationFormat>
  <Paragraphs>119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USER1</dc:creator>
  <cp:lastModifiedBy>USER1</cp:lastModifiedBy>
  <cp:revision>7</cp:revision>
  <cp:lastPrinted>2017-05-24T11:01:54Z</cp:lastPrinted>
  <dcterms:created xsi:type="dcterms:W3CDTF">2017-05-23T07:41:37Z</dcterms:created>
  <dcterms:modified xsi:type="dcterms:W3CDTF">2017-05-24T11:19:40Z</dcterms:modified>
</cp:coreProperties>
</file>